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60"/>
  </p:notesMasterIdLst>
  <p:sldIdLst>
    <p:sldId id="256" r:id="rId2"/>
    <p:sldId id="259" r:id="rId3"/>
    <p:sldId id="260" r:id="rId4"/>
    <p:sldId id="261" r:id="rId5"/>
    <p:sldId id="262" r:id="rId6"/>
    <p:sldId id="263" r:id="rId7"/>
    <p:sldId id="265" r:id="rId8"/>
    <p:sldId id="264" r:id="rId9"/>
    <p:sldId id="266" r:id="rId10"/>
    <p:sldId id="315" r:id="rId11"/>
    <p:sldId id="295" r:id="rId12"/>
    <p:sldId id="267" r:id="rId13"/>
    <p:sldId id="268" r:id="rId14"/>
    <p:sldId id="308" r:id="rId15"/>
    <p:sldId id="313" r:id="rId16"/>
    <p:sldId id="296" r:id="rId17"/>
    <p:sldId id="257" r:id="rId18"/>
    <p:sldId id="297" r:id="rId19"/>
    <p:sldId id="273" r:id="rId20"/>
    <p:sldId id="272" r:id="rId21"/>
    <p:sldId id="274" r:id="rId22"/>
    <p:sldId id="275" r:id="rId23"/>
    <p:sldId id="276" r:id="rId24"/>
    <p:sldId id="277" r:id="rId25"/>
    <p:sldId id="279" r:id="rId26"/>
    <p:sldId id="280" r:id="rId27"/>
    <p:sldId id="283" r:id="rId28"/>
    <p:sldId id="281" r:id="rId29"/>
    <p:sldId id="290" r:id="rId30"/>
    <p:sldId id="284" r:id="rId31"/>
    <p:sldId id="285" r:id="rId32"/>
    <p:sldId id="287" r:id="rId33"/>
    <p:sldId id="293" r:id="rId34"/>
    <p:sldId id="298" r:id="rId35"/>
    <p:sldId id="318" r:id="rId36"/>
    <p:sldId id="319" r:id="rId37"/>
    <p:sldId id="299" r:id="rId38"/>
    <p:sldId id="300" r:id="rId39"/>
    <p:sldId id="294" r:id="rId40"/>
    <p:sldId id="325" r:id="rId41"/>
    <p:sldId id="332" r:id="rId42"/>
    <p:sldId id="333" r:id="rId43"/>
    <p:sldId id="334" r:id="rId44"/>
    <p:sldId id="304" r:id="rId45"/>
    <p:sldId id="305" r:id="rId46"/>
    <p:sldId id="303" r:id="rId47"/>
    <p:sldId id="317" r:id="rId48"/>
    <p:sldId id="323" r:id="rId49"/>
    <p:sldId id="324" r:id="rId50"/>
    <p:sldId id="321" r:id="rId51"/>
    <p:sldId id="312" r:id="rId52"/>
    <p:sldId id="320" r:id="rId53"/>
    <p:sldId id="311" r:id="rId54"/>
    <p:sldId id="326" r:id="rId55"/>
    <p:sldId id="327" r:id="rId56"/>
    <p:sldId id="330" r:id="rId57"/>
    <p:sldId id="331" r:id="rId58"/>
    <p:sldId id="314" r:id="rId59"/>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27F5D893-15E3-5B4D-A4BB-CB4D949D38BA}">
          <p14:sldIdLst>
            <p14:sldId id="256"/>
            <p14:sldId id="259"/>
            <p14:sldId id="260"/>
            <p14:sldId id="261"/>
            <p14:sldId id="262"/>
            <p14:sldId id="263"/>
            <p14:sldId id="265"/>
            <p14:sldId id="264"/>
            <p14:sldId id="266"/>
            <p14:sldId id="315"/>
            <p14:sldId id="295"/>
            <p14:sldId id="267"/>
            <p14:sldId id="268"/>
            <p14:sldId id="308"/>
            <p14:sldId id="313"/>
            <p14:sldId id="296"/>
            <p14:sldId id="257"/>
            <p14:sldId id="297"/>
            <p14:sldId id="273"/>
            <p14:sldId id="272"/>
            <p14:sldId id="274"/>
            <p14:sldId id="275"/>
            <p14:sldId id="276"/>
            <p14:sldId id="277"/>
            <p14:sldId id="279"/>
            <p14:sldId id="280"/>
            <p14:sldId id="283"/>
            <p14:sldId id="281"/>
            <p14:sldId id="290"/>
            <p14:sldId id="284"/>
            <p14:sldId id="285"/>
            <p14:sldId id="287"/>
            <p14:sldId id="293"/>
            <p14:sldId id="298"/>
            <p14:sldId id="318"/>
            <p14:sldId id="319"/>
            <p14:sldId id="299"/>
            <p14:sldId id="300"/>
            <p14:sldId id="294"/>
            <p14:sldId id="325"/>
            <p14:sldId id="332"/>
            <p14:sldId id="333"/>
            <p14:sldId id="334"/>
            <p14:sldId id="304"/>
            <p14:sldId id="305"/>
            <p14:sldId id="303"/>
            <p14:sldId id="317"/>
            <p14:sldId id="323"/>
            <p14:sldId id="324"/>
            <p14:sldId id="321"/>
            <p14:sldId id="312"/>
            <p14:sldId id="320"/>
            <p14:sldId id="311"/>
            <p14:sldId id="326"/>
            <p14:sldId id="327"/>
            <p14:sldId id="330"/>
            <p14:sldId id="331"/>
            <p14:sldId id="31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4EBE9"/>
    <a:srgbClr val="C14026"/>
    <a:srgbClr val="EF7D1D"/>
    <a:srgbClr val="41719C"/>
    <a:srgbClr val="025249"/>
    <a:srgbClr val="5AB88F"/>
    <a:srgbClr val="57A2C5"/>
    <a:srgbClr val="E99866"/>
    <a:srgbClr val="36544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77"/>
    <p:restoredTop sz="83238"/>
  </p:normalViewPr>
  <p:slideViewPr>
    <p:cSldViewPr snapToGrid="0" snapToObjects="1">
      <p:cViewPr>
        <p:scale>
          <a:sx n="125" d="100"/>
          <a:sy n="125" d="100"/>
        </p:scale>
        <p:origin x="608"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notesMaster" Target="notesMasters/notesMaster1.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0.png>
</file>

<file path=ppt/media/image11.png>
</file>

<file path=ppt/media/image12.png>
</file>

<file path=ppt/media/image13.png>
</file>

<file path=ppt/media/image14.png>
</file>

<file path=ppt/media/image15.png>
</file>

<file path=ppt/media/image19.png>
</file>

<file path=ppt/media/image2.jpg>
</file>

<file path=ppt/media/image20.png>
</file>

<file path=ppt/media/image21.png>
</file>

<file path=ppt/media/image22.png>
</file>

<file path=ppt/media/image23.png>
</file>

<file path=ppt/media/image24.png>
</file>

<file path=ppt/media/image26.png>
</file>

<file path=ppt/media/image3.png>
</file>

<file path=ppt/media/image31.png>
</file>

<file path=ppt/media/image33.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16.04.16</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Im Mittelpunkt von </a:t>
            </a:r>
            <a:r>
              <a:rPr lang="de-DE" dirty="0" err="1" smtClean="0"/>
              <a:t>React</a:t>
            </a:r>
            <a:r>
              <a:rPr lang="de-DE" dirty="0" smtClean="0"/>
              <a:t> steht die Entwicklung</a:t>
            </a:r>
            <a:r>
              <a:rPr lang="de-DE" baseline="0" dirty="0" smtClean="0"/>
              <a:t> von fachlichen, wiederverwendbaren Komponenten. Das können z.B. Buttons sein oder auch wie in diesem Beispiel Label, die einen Status anzeigen, oder auch eine Liste von Labels, Formulare etc. </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12</a:t>
            </a:fld>
            <a:endParaRPr lang="de-DE"/>
          </a:p>
        </p:txBody>
      </p:sp>
    </p:spTree>
    <p:extLst>
      <p:ext uri="{BB962C8B-B14F-4D97-AF65-F5344CB8AC3E}">
        <p14:creationId xmlns:p14="http://schemas.microsoft.com/office/powerpoint/2010/main" val="7855413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Und diese Komponenten werden zu ganzen Anwendungen zusammengesteckt. Dabei</a:t>
            </a:r>
            <a:r>
              <a:rPr lang="de-DE" baseline="0" dirty="0" smtClean="0"/>
              <a:t> ist wichtig zu wissen, dass eine Anwendung </a:t>
            </a:r>
            <a:r>
              <a:rPr lang="de-DE" baseline="0" dirty="0" err="1" smtClean="0"/>
              <a:t>tatäschlich</a:t>
            </a:r>
            <a:r>
              <a:rPr lang="de-DE" baseline="0" dirty="0" smtClean="0"/>
              <a:t> nichts weiter als eine Sammlung oder ein Zusammenschluss von Komponenten ist. Es gibt also kein Anwendungsrahmenwerk oder ähnliches. Eine Anwendung ist eine Komponente genauso wie ein einfaches Checklabel.</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13</a:t>
            </a:fld>
            <a:endParaRPr lang="de-DE"/>
          </a:p>
        </p:txBody>
      </p:sp>
    </p:spTree>
    <p:extLst>
      <p:ext uri="{BB962C8B-B14F-4D97-AF65-F5344CB8AC3E}">
        <p14:creationId xmlns:p14="http://schemas.microsoft.com/office/powerpoint/2010/main" val="945917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Bevor wir</a:t>
            </a:r>
            <a:r>
              <a:rPr lang="de-DE" baseline="0" dirty="0" smtClean="0"/>
              <a:t> uns mit </a:t>
            </a:r>
            <a:r>
              <a:rPr lang="de-DE" baseline="0" dirty="0" err="1" smtClean="0"/>
              <a:t>React</a:t>
            </a:r>
            <a:r>
              <a:rPr lang="de-DE" baseline="0" dirty="0" smtClean="0"/>
              <a:t> beschäftigen, wollen wir uns eine Technik ansehen, die ebenfalls aus dem </a:t>
            </a:r>
            <a:r>
              <a:rPr lang="de-DE" baseline="0" dirty="0" err="1" smtClean="0"/>
              <a:t>React</a:t>
            </a:r>
            <a:r>
              <a:rPr lang="de-DE" baseline="0" dirty="0" smtClean="0"/>
              <a:t> Projekt stammt, nämlich die </a:t>
            </a:r>
            <a:r>
              <a:rPr lang="de-DE" baseline="0" dirty="0" err="1" smtClean="0"/>
              <a:t>Spracherw</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5075626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Aus dem zuvor gezeigten JSX-Code wird mittels eines Compilers (z.B. Babel) reguläres</a:t>
            </a:r>
            <a:r>
              <a:rPr lang="de-DE" baseline="0" dirty="0" smtClean="0"/>
              <a:t> JavaScript erzeugt. Letztendlich führt der Aufruf dazu, dass mittels </a:t>
            </a:r>
            <a:r>
              <a:rPr lang="de-DE" baseline="0" dirty="0" err="1" smtClean="0"/>
              <a:t>React.createElement</a:t>
            </a:r>
            <a:r>
              <a:rPr lang="de-DE" baseline="0" dirty="0" smtClean="0"/>
              <a:t> ein JavaScript-Objekt erzeugt wird. Dieses enthält die wesentlichen Informationen die wir im JSX-Code </a:t>
            </a:r>
            <a:r>
              <a:rPr lang="de-DE" baseline="0" dirty="0" err="1" smtClean="0"/>
              <a:t>angegbeen</a:t>
            </a:r>
            <a:r>
              <a:rPr lang="de-DE" baseline="0" dirty="0" smtClean="0"/>
              <a:t> hatten – etwa den Element Namen und seine Properties („</a:t>
            </a:r>
            <a:r>
              <a:rPr lang="de-DE" baseline="0" dirty="0" err="1" smtClean="0"/>
              <a:t>className</a:t>
            </a:r>
            <a:r>
              <a:rPr lang="de-DE" baseline="0" dirty="0" smtClean="0"/>
              <a:t>“).  Dieses Objekt ist sehr leichtgewichtig und wird von </a:t>
            </a:r>
            <a:r>
              <a:rPr lang="de-DE" baseline="0" dirty="0" err="1" smtClean="0"/>
              <a:t>React</a:t>
            </a:r>
            <a:r>
              <a:rPr lang="de-DE" baseline="0" dirty="0" smtClean="0"/>
              <a:t> verwendet, um daraus später unter Umständen ein Element im DOM zu erzeugen oder ein bestehendes  DOM-Element zu aktualisieren. Man spricht auch von einem „virtuellen“ DOM-Element. Wie das genau funktioniert, und welche Vorteile das hat, sehen wir uns später an.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19</a:t>
            </a:fld>
            <a:endParaRPr lang="de-DE"/>
          </a:p>
        </p:txBody>
      </p:sp>
    </p:spTree>
    <p:extLst>
      <p:ext uri="{BB962C8B-B14F-4D97-AF65-F5344CB8AC3E}">
        <p14:creationId xmlns:p14="http://schemas.microsoft.com/office/powerpoint/2010/main" val="15124825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21</a:t>
            </a:fld>
            <a:endParaRPr lang="de-DE"/>
          </a:p>
        </p:txBody>
      </p:sp>
    </p:spTree>
    <p:extLst>
      <p:ext uri="{BB962C8B-B14F-4D97-AF65-F5344CB8AC3E}">
        <p14:creationId xmlns:p14="http://schemas.microsoft.com/office/powerpoint/2010/main" val="6702271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Beim</a:t>
            </a:r>
            <a:r>
              <a:rPr lang="de-DE" baseline="0" dirty="0" smtClean="0"/>
              <a:t> Starten unserer Anwendung erzeugen wir die Root-Komponente (hier </a:t>
            </a:r>
            <a:r>
              <a:rPr lang="de-DE" baseline="0" dirty="0" err="1" smtClean="0"/>
              <a:t>CheckLabel</a:t>
            </a:r>
            <a:r>
              <a:rPr lang="de-DE" baseline="0" dirty="0" smtClean="0"/>
              <a:t>) und hängen sie mit der </a:t>
            </a:r>
            <a:r>
              <a:rPr lang="de-DE" baseline="0" dirty="0" err="1" smtClean="0"/>
              <a:t>render</a:t>
            </a:r>
            <a:r>
              <a:rPr lang="de-DE" baseline="0" dirty="0" smtClean="0"/>
              <a:t>-Methode in den echten DOM.</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18893598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25</a:t>
            </a:fld>
            <a:endParaRPr lang="de-DE"/>
          </a:p>
        </p:txBody>
      </p:sp>
    </p:spTree>
    <p:extLst>
      <p:ext uri="{BB962C8B-B14F-4D97-AF65-F5344CB8AC3E}">
        <p14:creationId xmlns:p14="http://schemas.microsoft.com/office/powerpoint/2010/main" val="3113792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20246103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Eine andere (und auch ältere)</a:t>
            </a:r>
            <a:r>
              <a:rPr lang="de-DE" baseline="0" dirty="0" smtClean="0"/>
              <a:t> Möglichkeit, Komponenten zu schreiben, sind ES6 Klassen. Diese Möglichkeit existierte schon vor den Komponentenfunktionen und sind von daher in bestehenden Code-Beispielen und Anwendungen sehr viel häufiger zu finden. Klassen können im Gegensatz zu </a:t>
            </a:r>
            <a:r>
              <a:rPr lang="de-DE" baseline="0" dirty="0" err="1" smtClean="0"/>
              <a:t>funktionen</a:t>
            </a:r>
            <a:r>
              <a:rPr lang="de-DE" baseline="0" dirty="0" smtClean="0"/>
              <a:t> am </a:t>
            </a:r>
            <a:r>
              <a:rPr lang="de-DE" baseline="0" dirty="0" err="1" smtClean="0"/>
              <a:t>Lebensyzklus</a:t>
            </a:r>
            <a:r>
              <a:rPr lang="de-DE" baseline="0" dirty="0" smtClean="0"/>
              <a:t> einer Komponente partizipieren, in dem sie (optionale) Callback-Methoden implementieren. Auf den </a:t>
            </a:r>
            <a:r>
              <a:rPr lang="de-DE" baseline="0" dirty="0" err="1" smtClean="0"/>
              <a:t>Lifecycle</a:t>
            </a:r>
            <a:r>
              <a:rPr lang="de-DE" baseline="0" dirty="0" smtClean="0"/>
              <a:t> kommen wir später noch zu sprechen. Wir wollen uns jetzt zunächst um ein anderes Thema kümmern, für das wir ebenfalls Klassen benötigen: den Zustand von Komponenten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27</a:t>
            </a:fld>
            <a:endParaRPr lang="de-DE"/>
          </a:p>
        </p:txBody>
      </p:sp>
    </p:spTree>
    <p:extLst>
      <p:ext uri="{BB962C8B-B14F-4D97-AF65-F5344CB8AC3E}">
        <p14:creationId xmlns:p14="http://schemas.microsoft.com/office/powerpoint/2010/main" val="2074143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28</a:t>
            </a:fld>
            <a:endParaRPr lang="de-DE"/>
          </a:p>
        </p:txBody>
      </p:sp>
    </p:spTree>
    <p:extLst>
      <p:ext uri="{BB962C8B-B14F-4D97-AF65-F5344CB8AC3E}">
        <p14:creationId xmlns:p14="http://schemas.microsoft.com/office/powerpoint/2010/main" val="918328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React</a:t>
            </a:r>
            <a:r>
              <a:rPr lang="de-DE" dirty="0" smtClean="0"/>
              <a:t> ist laut eigener</a:t>
            </a:r>
            <a:r>
              <a:rPr lang="de-DE" baseline="0" dirty="0" smtClean="0"/>
              <a:t> Beschreibung eine JavaScript-Bibliothek, mit der man User Interfaces erstellen kann - was auch immer genau ein User Interface sein mag: eine ganze Anwendung oder eine einzelne Komponente? Eine interaktive Anwendung oder doch eher ein Nachrichten-Portal?</a:t>
            </a:r>
            <a:endParaRPr lang="de-DE" baseline="0" dirty="0" smtClean="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9408383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Hier sehen wie das komplette Password Formular; die verwendeten Komponenten </a:t>
            </a:r>
            <a:r>
              <a:rPr lang="de-DE" dirty="0" err="1" smtClean="0"/>
              <a:t>CheckLabelList</a:t>
            </a:r>
            <a:r>
              <a:rPr lang="de-DE" baseline="0" dirty="0" smtClean="0"/>
              <a:t> und </a:t>
            </a:r>
            <a:r>
              <a:rPr lang="de-DE" baseline="0" dirty="0" err="1" smtClean="0"/>
              <a:t>CheckLabel</a:t>
            </a:r>
            <a:r>
              <a:rPr lang="de-DE" baseline="0" dirty="0" smtClean="0"/>
              <a:t> kennen wir schon. Neu ist das input-Feld für das Passwort, dessen Inhalt – also das eingegebene Passwort – im Zustand der </a:t>
            </a:r>
            <a:r>
              <a:rPr lang="de-DE" baseline="0" dirty="0" err="1" smtClean="0"/>
              <a:t>PasswordForm</a:t>
            </a:r>
            <a:r>
              <a:rPr lang="de-DE" baseline="0" dirty="0" smtClean="0"/>
              <a:t>-Komponente gespeichert wird.</a:t>
            </a:r>
          </a:p>
          <a:p>
            <a:r>
              <a:rPr lang="de-DE" baseline="0" dirty="0" smtClean="0"/>
              <a:t>Abhängig vom eingegebenen Text werden die „Status“ der </a:t>
            </a:r>
            <a:r>
              <a:rPr lang="de-DE" baseline="0" dirty="0" err="1" smtClean="0"/>
              <a:t>CheckLabel</a:t>
            </a:r>
            <a:r>
              <a:rPr lang="de-DE" baseline="0" dirty="0" smtClean="0"/>
              <a:t> neu bestimmt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30</a:t>
            </a:fld>
            <a:endParaRPr lang="de-DE"/>
          </a:p>
        </p:txBody>
      </p:sp>
    </p:spTree>
    <p:extLst>
      <p:ext uri="{BB962C8B-B14F-4D97-AF65-F5344CB8AC3E}">
        <p14:creationId xmlns:p14="http://schemas.microsoft.com/office/powerpoint/2010/main" val="2641082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31</a:t>
            </a:fld>
            <a:endParaRPr lang="de-DE"/>
          </a:p>
        </p:txBody>
      </p:sp>
    </p:spTree>
    <p:extLst>
      <p:ext uri="{BB962C8B-B14F-4D97-AF65-F5344CB8AC3E}">
        <p14:creationId xmlns:p14="http://schemas.microsoft.com/office/powerpoint/2010/main" val="7033119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Nächster Schritt! Jetzt sehen wir uns mal an, wie das Eingabefeld und und die anderen Teile unserer Komponente zusammenspielen.</a:t>
            </a:r>
          </a:p>
          <a:p>
            <a:endParaRPr lang="de-DE" baseline="0" dirty="0" smtClean="0"/>
          </a:p>
          <a:p>
            <a:r>
              <a:rPr lang="de-DE" baseline="0" dirty="0" smtClean="0"/>
              <a:t>Also: wie wir gesehen haben, hält unsere </a:t>
            </a:r>
            <a:r>
              <a:rPr lang="de-DE" baseline="0" dirty="0" err="1" smtClean="0"/>
              <a:t>PasswordForm</a:t>
            </a:r>
            <a:r>
              <a:rPr lang="de-DE" baseline="0" dirty="0" smtClean="0"/>
              <a:t> den Zustand, also den eingegebenen Text. Abhängig von dem eingegebenen Text müssen die Checks aktualisiert und das </a:t>
            </a:r>
            <a:r>
              <a:rPr lang="de-DE" baseline="0" dirty="0" err="1" smtClean="0"/>
              <a:t>Enablement</a:t>
            </a:r>
            <a:r>
              <a:rPr lang="de-DE" baseline="0" dirty="0" smtClean="0"/>
              <a:t> des Buttons angepasst werden. Dazu lasst uns einen erneuten Blick in die </a:t>
            </a:r>
            <a:r>
              <a:rPr lang="de-DE" baseline="0" dirty="0" err="1" smtClean="0"/>
              <a:t>render</a:t>
            </a:r>
            <a:r>
              <a:rPr lang="de-DE" baseline="0" dirty="0" smtClean="0"/>
              <a:t> Methode der </a:t>
            </a:r>
            <a:r>
              <a:rPr lang="de-DE" baseline="0" dirty="0" err="1" smtClean="0"/>
              <a:t>PasswordForm</a:t>
            </a:r>
            <a:r>
              <a:rPr lang="de-DE" baseline="0" dirty="0" smtClean="0"/>
              <a:t> werfen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7889287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Sehen wir uns zunächst an, wie dieses Problem in einer „klassischen“ Architektur gelöst werden könnte. Üblicherweise würden die „abgeleiteten“ Komponenten ein oder mehrere </a:t>
            </a:r>
            <a:r>
              <a:rPr lang="de-DE" baseline="0" dirty="0" err="1" smtClean="0"/>
              <a:t>Listener</a:t>
            </a:r>
            <a:r>
              <a:rPr lang="de-DE" baseline="0" dirty="0" smtClean="0"/>
              <a:t> auf dem Eingabefeld registrieren, dort auf Änderungen horchen und sich bei Bedarf aktualisieren.</a:t>
            </a:r>
          </a:p>
          <a:p>
            <a:endParaRPr lang="de-DE" baseline="0" dirty="0" smtClean="0"/>
          </a:p>
          <a:p>
            <a:r>
              <a:rPr lang="de-DE" baseline="0" dirty="0" smtClean="0"/>
              <a:t>Dieses Szenario kann natürlich beliebig kompliziert werden, </a:t>
            </a:r>
            <a:r>
              <a:rPr lang="de-DE" baseline="0" dirty="0" err="1" smtClean="0"/>
              <a:t>zb</a:t>
            </a:r>
            <a:r>
              <a:rPr lang="de-DE" baseline="0" dirty="0" smtClean="0"/>
              <a:t> wenn wir mehrere Eingabefelder hätten, auf denen  wir horchen müssen. Auch ist unter Umständen nicht klar, in welcher Reihenfolge die </a:t>
            </a:r>
            <a:r>
              <a:rPr lang="de-DE" baseline="0" dirty="0" err="1" smtClean="0"/>
              <a:t>Listener</a:t>
            </a:r>
            <a:r>
              <a:rPr lang="de-DE" baseline="0" dirty="0" smtClean="0"/>
              <a:t> abgearbeitet werden, und welche Seiteneffekte durch deren Verarbeitung entstehen (z.B. ganzes „Feuerwerk“ von Events, Events lösen sich gegenseitig aus </a:t>
            </a:r>
            <a:r>
              <a:rPr lang="de-DE" baseline="0" dirty="0" err="1" smtClean="0"/>
              <a:t>etc</a:t>
            </a:r>
            <a:r>
              <a:rPr lang="de-DE" baseline="0" dirty="0" smtClean="0"/>
              <a:t>)</a:t>
            </a:r>
          </a:p>
        </p:txBody>
      </p:sp>
      <p:sp>
        <p:nvSpPr>
          <p:cNvPr id="4" name="Foliennummernplatzhalter 3"/>
          <p:cNvSpPr>
            <a:spLocks noGrp="1"/>
          </p:cNvSpPr>
          <p:nvPr>
            <p:ph type="sldNum" sz="quarter" idx="10"/>
          </p:nvPr>
        </p:nvSpPr>
        <p:spPr/>
        <p:txBody>
          <a:bodyPr/>
          <a:lstStyle/>
          <a:p>
            <a:fld id="{3C67E9B5-BB04-A741-9555-7CF01DDDA8C6}" type="slidenum">
              <a:rPr lang="de-DE" smtClean="0"/>
              <a:t>33</a:t>
            </a:fld>
            <a:endParaRPr lang="de-DE"/>
          </a:p>
        </p:txBody>
      </p:sp>
    </p:spTree>
    <p:extLst>
      <p:ext uri="{BB962C8B-B14F-4D97-AF65-F5344CB8AC3E}">
        <p14:creationId xmlns:p14="http://schemas.microsoft.com/office/powerpoint/2010/main" val="2446421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Herausforderung:</a:t>
            </a:r>
            <a:r>
              <a:rPr lang="de-DE" baseline="0" dirty="0" smtClean="0"/>
              <a:t> </a:t>
            </a:r>
            <a:r>
              <a:rPr lang="de-DE" dirty="0" smtClean="0"/>
              <a:t>BEI JEDEM TASTENDRUCK!!!</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36</a:t>
            </a:fld>
            <a:endParaRPr lang="de-DE"/>
          </a:p>
        </p:txBody>
      </p:sp>
    </p:spTree>
    <p:extLst>
      <p:ext uri="{BB962C8B-B14F-4D97-AF65-F5344CB8AC3E}">
        <p14:creationId xmlns:p14="http://schemas.microsoft.com/office/powerpoint/2010/main" val="12885521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37</a:t>
            </a:fld>
            <a:endParaRPr lang="de-DE"/>
          </a:p>
        </p:txBody>
      </p:sp>
    </p:spTree>
    <p:extLst>
      <p:ext uri="{BB962C8B-B14F-4D97-AF65-F5344CB8AC3E}">
        <p14:creationId xmlns:p14="http://schemas.microsoft.com/office/powerpoint/2010/main" val="5208863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Dieses Verfahren hat einen großen </a:t>
            </a:r>
            <a:r>
              <a:rPr lang="de-DE" dirty="0" err="1" smtClean="0"/>
              <a:t>Vroteil</a:t>
            </a:r>
            <a:r>
              <a:rPr lang="de-DE" dirty="0" smtClean="0"/>
              <a:t> für</a:t>
            </a:r>
            <a:r>
              <a:rPr lang="de-DE" baseline="0" dirty="0" smtClean="0"/>
              <a:t> mich: ich muss mich bei der Entwicklung meiner Komponente nicht um DIFFERENZEN oder um DYNAMIK kümmern. Stattdessen </a:t>
            </a:r>
            <a:r>
              <a:rPr lang="de-DE" baseline="0" dirty="0" err="1" smtClean="0"/>
              <a:t>liefer</a:t>
            </a:r>
            <a:r>
              <a:rPr lang="de-DE" baseline="0" dirty="0" smtClean="0"/>
              <a:t> ich immer eine UI passend für einen konkreten Zustand zurück. Aus diesem Grund wird dieses Prinzip in der </a:t>
            </a:r>
            <a:r>
              <a:rPr lang="de-DE" baseline="0" dirty="0" err="1" smtClean="0"/>
              <a:t>React</a:t>
            </a:r>
            <a:r>
              <a:rPr lang="de-DE" baseline="0" dirty="0" smtClean="0"/>
              <a:t>-Community auch als „UI </a:t>
            </a:r>
            <a:r>
              <a:rPr lang="de-DE" baseline="0" dirty="0" err="1" smtClean="0"/>
              <a:t>as</a:t>
            </a:r>
            <a:r>
              <a:rPr lang="de-DE" baseline="0" dirty="0" smtClean="0"/>
              <a:t> a </a:t>
            </a:r>
            <a:r>
              <a:rPr lang="de-DE" baseline="0" dirty="0" err="1" smtClean="0"/>
              <a:t>Function</a:t>
            </a:r>
            <a:r>
              <a:rPr lang="de-DE" baseline="0" dirty="0" smtClean="0"/>
              <a:t>“ beschrieben: genau wie in einer seiteneffekt-freien, „puren“ Funktion, liefert unsere </a:t>
            </a:r>
            <a:r>
              <a:rPr lang="de-DE" baseline="0" dirty="0" err="1" smtClean="0"/>
              <a:t>Komponete</a:t>
            </a:r>
            <a:r>
              <a:rPr lang="de-DE" baseline="0" dirty="0" smtClean="0"/>
              <a:t> für einen Zustand immer dieselbe UI zurück. Das gilt dann auch für eigentliche HTML-Elemente wie input-felder, </a:t>
            </a:r>
            <a:r>
              <a:rPr lang="de-DE" baseline="0" dirty="0" err="1" smtClean="0"/>
              <a:t>checkboxen</a:t>
            </a:r>
            <a:r>
              <a:rPr lang="de-DE" baseline="0" dirty="0" smtClean="0"/>
              <a:t> etc. Der komplette Zustand der UI hängt in meiner </a:t>
            </a:r>
            <a:r>
              <a:rPr lang="de-DE" baseline="0" dirty="0" err="1" smtClean="0"/>
              <a:t>Komponete</a:t>
            </a:r>
            <a:r>
              <a:rPr lang="de-DE" baseline="0" dirty="0" smtClean="0"/>
              <a:t>. Es gibt keine Seiteneffekte etc. Wenn ich zweimal denselben Zustand in die Komponente stecke, kommt zweimal dieselbe UI zurück. Sehr einfach nachzuvollziehen und </a:t>
            </a:r>
            <a:r>
              <a:rPr lang="de-DE" baseline="0" dirty="0" err="1" smtClean="0"/>
              <a:t>daurch</a:t>
            </a:r>
            <a:r>
              <a:rPr lang="de-DE" baseline="0" dirty="0" smtClean="0"/>
              <a:t> sind Komponenten </a:t>
            </a:r>
            <a:r>
              <a:rPr lang="de-DE" baseline="0" dirty="0" err="1" smtClean="0"/>
              <a:t>zb</a:t>
            </a:r>
            <a:r>
              <a:rPr lang="de-DE" baseline="0" dirty="0" smtClean="0"/>
              <a:t> auch sehr einfach zu testen.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39</a:t>
            </a:fld>
            <a:endParaRPr lang="de-DE"/>
          </a:p>
        </p:txBody>
      </p:sp>
    </p:spTree>
    <p:extLst>
      <p:ext uri="{BB962C8B-B14F-4D97-AF65-F5344CB8AC3E}">
        <p14:creationId xmlns:p14="http://schemas.microsoft.com/office/powerpoint/2010/main" val="128154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err="1" smtClean="0"/>
              <a:t>React</a:t>
            </a:r>
            <a:r>
              <a:rPr lang="de-DE" dirty="0" smtClean="0"/>
              <a:t> wurde</a:t>
            </a:r>
            <a:r>
              <a:rPr lang="de-DE" baseline="0" dirty="0" smtClean="0"/>
              <a:t> ursprünglich intern von Facebook entwickelt und eingesetzt, ist aber vor </a:t>
            </a:r>
            <a:r>
              <a:rPr lang="de-DE" baseline="0" dirty="0" err="1" smtClean="0"/>
              <a:t>ca</a:t>
            </a:r>
            <a:r>
              <a:rPr lang="de-DE" baseline="0" dirty="0" smtClean="0"/>
              <a:t> zwei Jahren von Facebook auf </a:t>
            </a:r>
            <a:r>
              <a:rPr lang="de-DE" baseline="0" dirty="0" err="1" smtClean="0"/>
              <a:t>GitHub</a:t>
            </a:r>
            <a:r>
              <a:rPr lang="de-DE" baseline="0" dirty="0" smtClean="0"/>
              <a:t> als Open-Source-Lösung für die allgemeine Verwendung zur Verfügung gestellt worden. </a:t>
            </a:r>
            <a:endParaRPr lang="de-DE" dirty="0" smtClean="0"/>
          </a:p>
        </p:txBody>
      </p:sp>
      <p:sp>
        <p:nvSpPr>
          <p:cNvPr id="4" name="Foliennummernplatzhalter 3"/>
          <p:cNvSpPr>
            <a:spLocks noGrp="1"/>
          </p:cNvSpPr>
          <p:nvPr>
            <p:ph type="sldNum" sz="quarter" idx="10"/>
          </p:nvPr>
        </p:nvSpPr>
        <p:spPr/>
        <p:txBody>
          <a:bodyPr/>
          <a:lstStyle/>
          <a:p>
            <a:fld id="{3C67E9B5-BB04-A741-9555-7CF01DDDA8C6}" type="slidenum">
              <a:rPr lang="de-DE" smtClean="0"/>
              <a:t>6</a:t>
            </a:fld>
            <a:endParaRPr lang="de-DE"/>
          </a:p>
        </p:txBody>
      </p:sp>
    </p:spTree>
    <p:extLst>
      <p:ext uri="{BB962C8B-B14F-4D97-AF65-F5344CB8AC3E}">
        <p14:creationId xmlns:p14="http://schemas.microsoft.com/office/powerpoint/2010/main" val="19042532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Die aktuelle</a:t>
            </a:r>
            <a:r>
              <a:rPr lang="de-DE" baseline="0" dirty="0" smtClean="0"/>
              <a:t> Version von </a:t>
            </a:r>
            <a:r>
              <a:rPr lang="de-DE" baseline="0" dirty="0" err="1" smtClean="0"/>
              <a:t>React</a:t>
            </a:r>
            <a:r>
              <a:rPr lang="de-DE" baseline="0" dirty="0" smtClean="0"/>
              <a:t> ist 15.0, die erst vor wenigen Tagen </a:t>
            </a:r>
            <a:r>
              <a:rPr lang="de-DE" baseline="0" dirty="0" err="1" smtClean="0"/>
              <a:t>releast</a:t>
            </a:r>
            <a:r>
              <a:rPr lang="de-DE" baseline="0" dirty="0" smtClean="0"/>
              <a:t> wurde. Die Version ist insofern überraschend, als das die vorherige Version 0.14 war – ein ganz schön großer Sprung also. Es gab immer wieder die Frage nach einer “1.0“ Version von </a:t>
            </a:r>
            <a:r>
              <a:rPr lang="de-DE" baseline="0" dirty="0" err="1" smtClean="0"/>
              <a:t>React</a:t>
            </a:r>
            <a:r>
              <a:rPr lang="de-DE" baseline="0" dirty="0" smtClean="0"/>
              <a:t>, also Indikator für Stabilität etc. Dabei waren schon die vergangenen „Minor-Versionen“ sehr stabil, es gab </a:t>
            </a:r>
            <a:r>
              <a:rPr lang="de-DE" baseline="0" dirty="0" err="1" smtClean="0"/>
              <a:t>Bugfixes</a:t>
            </a:r>
            <a:r>
              <a:rPr lang="de-DE" baseline="0" dirty="0" smtClean="0"/>
              <a:t>, Migrationspfade bei inkompatiblen Änderungen etc. Diese Stabilität spiegelt sich nun auch in dem neuen Versionsschema wieder.</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7</a:t>
            </a:fld>
            <a:endParaRPr lang="de-DE"/>
          </a:p>
        </p:txBody>
      </p:sp>
    </p:spTree>
    <p:extLst>
      <p:ext uri="{BB962C8B-B14F-4D97-AF65-F5344CB8AC3E}">
        <p14:creationId xmlns:p14="http://schemas.microsoft.com/office/powerpoint/2010/main" val="6579035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Obwohl </a:t>
            </a:r>
            <a:r>
              <a:rPr lang="de-DE" dirty="0" err="1" smtClean="0"/>
              <a:t>React</a:t>
            </a:r>
            <a:r>
              <a:rPr lang="de-DE" dirty="0" smtClean="0"/>
              <a:t> vor erst knapp drei Jahren in einer ersten Version öffentlich</a:t>
            </a:r>
            <a:r>
              <a:rPr lang="de-DE" baseline="0" dirty="0" smtClean="0"/>
              <a:t> verfügbar war, gibt es mittlerweile sehr viele Websites, die </a:t>
            </a:r>
            <a:r>
              <a:rPr lang="de-DE" baseline="0" dirty="0" err="1" smtClean="0"/>
              <a:t>React</a:t>
            </a:r>
            <a:r>
              <a:rPr lang="de-DE" baseline="0" dirty="0" smtClean="0"/>
              <a:t> einsetzen.</a:t>
            </a:r>
            <a:r>
              <a:rPr lang="de-DE" dirty="0" smtClean="0"/>
              <a:t> </a:t>
            </a:r>
            <a:r>
              <a:rPr lang="de-DE" baseline="0" dirty="0" smtClean="0"/>
              <a:t>Zum einen natürlich bei Facebook und Instagram selber, zum anderen aber auch z.B. bei </a:t>
            </a:r>
            <a:r>
              <a:rPr lang="de-DE" baseline="0" dirty="0" err="1" smtClean="0"/>
              <a:t>airbnb</a:t>
            </a:r>
            <a:r>
              <a:rPr lang="de-DE" baseline="0" dirty="0" smtClean="0"/>
              <a:t>, </a:t>
            </a:r>
            <a:r>
              <a:rPr lang="de-DE" baseline="0" dirty="0" err="1" smtClean="0"/>
              <a:t>netflix</a:t>
            </a:r>
            <a:r>
              <a:rPr lang="de-DE" baseline="0" dirty="0" smtClean="0"/>
              <a:t> oder </a:t>
            </a:r>
            <a:r>
              <a:rPr lang="de-DE" baseline="0" dirty="0" err="1" smtClean="0"/>
              <a:t>smugmug</a:t>
            </a:r>
            <a:r>
              <a:rPr lang="de-DE" baseline="0" dirty="0" smtClean="0"/>
              <a:t>. Für mich etwas überraschend ist die Verwendung von </a:t>
            </a:r>
            <a:r>
              <a:rPr lang="de-DE" baseline="0" dirty="0" err="1" smtClean="0"/>
              <a:t>React</a:t>
            </a:r>
            <a:r>
              <a:rPr lang="de-DE" baseline="0" dirty="0" smtClean="0"/>
              <a:t> auf der Seite des Wall Street Journals, handelt es sich hierbei doch eigentlich um keine </a:t>
            </a:r>
            <a:r>
              <a:rPr lang="de-DE" baseline="0" dirty="0" err="1" smtClean="0"/>
              <a:t>klassiche</a:t>
            </a:r>
            <a:r>
              <a:rPr lang="de-DE" baseline="0" dirty="0" smtClean="0"/>
              <a:t> „Webanwendung“ im Sinne einer Single Page Anwendung. Es zeigt aber wohl ,wie flexibel </a:t>
            </a:r>
            <a:r>
              <a:rPr lang="de-DE" baseline="0" dirty="0" err="1" smtClean="0"/>
              <a:t>React</a:t>
            </a:r>
            <a:r>
              <a:rPr lang="de-DE" baseline="0" dirty="0" smtClean="0"/>
              <a:t> einsetzbar ist.</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8</a:t>
            </a:fld>
            <a:endParaRPr lang="de-DE"/>
          </a:p>
        </p:txBody>
      </p:sp>
    </p:spTree>
    <p:extLst>
      <p:ext uri="{BB962C8B-B14F-4D97-AF65-F5344CB8AC3E}">
        <p14:creationId xmlns:p14="http://schemas.microsoft.com/office/powerpoint/2010/main" val="1373766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Bei </a:t>
            </a:r>
            <a:r>
              <a:rPr lang="de-DE" dirty="0" err="1" smtClean="0"/>
              <a:t>React</a:t>
            </a:r>
            <a:r>
              <a:rPr lang="de-DE" dirty="0" smtClean="0"/>
              <a:t> handelt es sich</a:t>
            </a:r>
            <a:r>
              <a:rPr lang="de-DE" baseline="0" dirty="0" smtClean="0"/>
              <a:t> - im Gegensatz </a:t>
            </a:r>
            <a:r>
              <a:rPr lang="de-DE" baseline="0" dirty="0" err="1" smtClean="0"/>
              <a:t>z.B</a:t>
            </a:r>
            <a:r>
              <a:rPr lang="de-DE" baseline="0" dirty="0" smtClean="0"/>
              <a:t> zu Angular 1.x - um ein reines View-Framework, man spricht auch davon dass </a:t>
            </a:r>
            <a:r>
              <a:rPr lang="de-DE" baseline="0" dirty="0" err="1" smtClean="0"/>
              <a:t>React</a:t>
            </a:r>
            <a:r>
              <a:rPr lang="de-DE" baseline="0" dirty="0" smtClean="0"/>
              <a:t> das „V“ in „MVC“ sei. Je nach MVC-Definition kann man auch sagen, dass </a:t>
            </a:r>
            <a:r>
              <a:rPr lang="de-DE" baseline="0" dirty="0" err="1" smtClean="0"/>
              <a:t>React</a:t>
            </a:r>
            <a:r>
              <a:rPr lang="de-DE" baseline="0" dirty="0" smtClean="0"/>
              <a:t> das V+C in MVC ist. Aussagen, wie ihr Eure </a:t>
            </a:r>
            <a:r>
              <a:rPr lang="de-DE" baseline="0" dirty="0" err="1" smtClean="0"/>
              <a:t>Anwednung</a:t>
            </a:r>
            <a:r>
              <a:rPr lang="de-DE" baseline="0" dirty="0" smtClean="0"/>
              <a:t> über die View-Schicht hinaus bauen sollt, macht </a:t>
            </a:r>
            <a:r>
              <a:rPr lang="de-DE" baseline="0" dirty="0" err="1" smtClean="0"/>
              <a:t>React</a:t>
            </a:r>
            <a:r>
              <a:rPr lang="de-DE" baseline="0" dirty="0" smtClean="0"/>
              <a:t> nicht. Ihr könnt (oder müsst oder dürft) Euch selber überlegen, wie ihr </a:t>
            </a:r>
            <a:r>
              <a:rPr lang="de-DE" baseline="0" dirty="0" err="1" smtClean="0"/>
              <a:t>ggf</a:t>
            </a:r>
            <a:r>
              <a:rPr lang="de-DE" baseline="0" dirty="0" smtClean="0"/>
              <a:t> eine Model-Schicht implementiert, wie ihr mit dem Server </a:t>
            </a:r>
            <a:r>
              <a:rPr lang="de-DE" baseline="0" dirty="0" err="1" smtClean="0"/>
              <a:t>kommunziert</a:t>
            </a:r>
            <a:r>
              <a:rPr lang="de-DE" baseline="0" dirty="0" smtClean="0"/>
              <a:t>, wie ihr Services baut etc. </a:t>
            </a:r>
            <a:r>
              <a:rPr lang="de-DE" baseline="0" dirty="0" err="1" smtClean="0"/>
              <a:t>React</a:t>
            </a:r>
            <a:r>
              <a:rPr lang="de-DE" baseline="0" dirty="0" smtClean="0"/>
              <a:t> lässt euch an der Stelle sehr viele Freiheiten. Ob das für Euch und Euer Projekt gut oder schlecht ist müsst ihr selber entscheiden</a:t>
            </a:r>
            <a:r>
              <a:rPr lang="de-DE" baseline="0" dirty="0" smtClean="0"/>
              <a:t>.</a:t>
            </a:r>
          </a:p>
          <a:p>
            <a:endParaRPr lang="de-DE" baseline="0" dirty="0" smtClean="0"/>
          </a:p>
          <a:p>
            <a:r>
              <a:rPr lang="de-DE" baseline="0" dirty="0" smtClean="0"/>
              <a:t>Ein Vorteil hat das allerdings: </a:t>
            </a:r>
            <a:r>
              <a:rPr lang="de-DE" baseline="0" dirty="0" err="1" smtClean="0"/>
              <a:t>React</a:t>
            </a:r>
            <a:r>
              <a:rPr lang="de-DE" baseline="0" dirty="0" smtClean="0"/>
              <a:t> ist minimal invasiv und lässt sich sehr leicht in bestehende Anwendungen integrieren. Es ist zum Beispiel überhaupt kein Problem auf der gleichen Website </a:t>
            </a:r>
            <a:r>
              <a:rPr lang="de-DE" baseline="0" dirty="0" err="1" smtClean="0"/>
              <a:t>React</a:t>
            </a:r>
            <a:r>
              <a:rPr lang="de-DE" baseline="0" dirty="0" smtClean="0"/>
              <a:t> und </a:t>
            </a:r>
            <a:r>
              <a:rPr lang="de-DE" baseline="0" dirty="0" err="1" smtClean="0"/>
              <a:t>jQuery</a:t>
            </a:r>
            <a:r>
              <a:rPr lang="de-DE" baseline="0" dirty="0" smtClean="0"/>
              <a:t> zu verwenden. Man kann dadurch auch </a:t>
            </a:r>
            <a:r>
              <a:rPr lang="de-DE" baseline="0" dirty="0" err="1" smtClean="0"/>
              <a:t>hervoragend</a:t>
            </a:r>
            <a:r>
              <a:rPr lang="de-DE" baseline="0" dirty="0" smtClean="0"/>
              <a:t> bestehende Anwendungen Schritt-für-Schritt auf </a:t>
            </a:r>
            <a:r>
              <a:rPr lang="de-DE" baseline="0" dirty="0" err="1" smtClean="0"/>
              <a:t>React</a:t>
            </a:r>
            <a:r>
              <a:rPr lang="de-DE" baseline="0" dirty="0" smtClean="0"/>
              <a:t> migrieren.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9</a:t>
            </a:fld>
            <a:endParaRPr lang="de-DE"/>
          </a:p>
        </p:txBody>
      </p:sp>
    </p:spTree>
    <p:extLst>
      <p:ext uri="{BB962C8B-B14F-4D97-AF65-F5344CB8AC3E}">
        <p14:creationId xmlns:p14="http://schemas.microsoft.com/office/powerpoint/2010/main" val="2015518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Und</a:t>
            </a:r>
            <a:r>
              <a:rPr lang="de-DE" baseline="0" dirty="0" smtClean="0"/>
              <a:t> noch ein Hinweis vorweg: </a:t>
            </a:r>
            <a:r>
              <a:rPr lang="de-DE" dirty="0" smtClean="0"/>
              <a:t>typischerweise</a:t>
            </a:r>
            <a:r>
              <a:rPr lang="de-DE" baseline="0" dirty="0" smtClean="0"/>
              <a:t> </a:t>
            </a:r>
            <a:r>
              <a:rPr lang="de-DE" baseline="0" dirty="0" smtClean="0"/>
              <a:t>verwenden </a:t>
            </a:r>
            <a:r>
              <a:rPr lang="de-DE" baseline="0" dirty="0" err="1" smtClean="0"/>
              <a:t>React</a:t>
            </a:r>
            <a:r>
              <a:rPr lang="de-DE" baseline="0" dirty="0" smtClean="0"/>
              <a:t>-Anwendungen ES6 und -7 Features, wenn gleich diese optional sind. Es gibt aber auch z.B. </a:t>
            </a:r>
            <a:r>
              <a:rPr lang="de-DE" baseline="0" dirty="0" err="1" smtClean="0"/>
              <a:t>Defintionsdateien</a:t>
            </a:r>
            <a:r>
              <a:rPr lang="de-DE" baseline="0" dirty="0" smtClean="0"/>
              <a:t> für </a:t>
            </a:r>
            <a:r>
              <a:rPr lang="de-DE" baseline="0" dirty="0" err="1" smtClean="0"/>
              <a:t>TypeScript</a:t>
            </a:r>
            <a:r>
              <a:rPr lang="de-DE" baseline="0" dirty="0" smtClean="0"/>
              <a:t>. Das bedeutet insbesondere, dass ihr – wenn ihr denn </a:t>
            </a:r>
            <a:r>
              <a:rPr lang="de-DE" baseline="0" dirty="0" err="1" smtClean="0"/>
              <a:t>React</a:t>
            </a:r>
            <a:r>
              <a:rPr lang="de-DE" baseline="0" dirty="0" smtClean="0"/>
              <a:t> einsetzt – um den Einsatz eines Compilers nicht herumkommt.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10</a:t>
            </a:fld>
            <a:endParaRPr lang="de-DE"/>
          </a:p>
        </p:txBody>
      </p:sp>
    </p:spTree>
    <p:extLst>
      <p:ext uri="{BB962C8B-B14F-4D97-AF65-F5344CB8AC3E}">
        <p14:creationId xmlns:p14="http://schemas.microsoft.com/office/powerpoint/2010/main" val="15011705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nun in </a:t>
            </a:r>
            <a:r>
              <a:rPr lang="de-DE" dirty="0" err="1" smtClean="0"/>
              <a:t>React</a:t>
            </a:r>
            <a:r>
              <a:rPr lang="de-DE" dirty="0" smtClean="0"/>
              <a:t> „einsteigen“ möchte ich Euch gerne eine „Anwendung“ zeigen, die in </a:t>
            </a:r>
            <a:r>
              <a:rPr lang="de-DE" dirty="0" err="1" smtClean="0"/>
              <a:t>React</a:t>
            </a:r>
            <a:r>
              <a:rPr lang="de-DE" dirty="0" smtClean="0"/>
              <a:t> implementiert ist. Auf</a:t>
            </a:r>
            <a:r>
              <a:rPr lang="de-DE" baseline="0" dirty="0" smtClean="0"/>
              <a:t> Teile dieser Anwendung werden wir im Folgenden immer wieder zurückkommen. Wenn ihr Euch den Source-Code ansehen wollt - den ich im folgenden nur in Ausschnitten zeige - könnt, ihr den unter der oben genannten URL auf </a:t>
            </a:r>
            <a:r>
              <a:rPr lang="de-DE" baseline="0" dirty="0" err="1" smtClean="0"/>
              <a:t>GitHub</a:t>
            </a:r>
            <a:r>
              <a:rPr lang="de-DE" baseline="0" dirty="0" smtClean="0"/>
              <a:t> finden.</a:t>
            </a:r>
          </a:p>
          <a:p>
            <a:endParaRPr lang="de-DE" baseline="0" dirty="0" smtClean="0"/>
          </a:p>
          <a:p>
            <a:r>
              <a:rPr lang="de-DE" baseline="0" dirty="0" smtClean="0"/>
              <a:t>BEIM ZEIGEN NUR DAS PASSWORT FELD ZEIGEN</a:t>
            </a:r>
          </a:p>
        </p:txBody>
      </p:sp>
      <p:sp>
        <p:nvSpPr>
          <p:cNvPr id="4" name="Foliennummernplatzhalter 3"/>
          <p:cNvSpPr>
            <a:spLocks noGrp="1"/>
          </p:cNvSpPr>
          <p:nvPr>
            <p:ph type="sldNum" sz="quarter" idx="10"/>
          </p:nvPr>
        </p:nvSpPr>
        <p:spPr/>
        <p:txBody>
          <a:bodyPr/>
          <a:lstStyle/>
          <a:p>
            <a:fld id="{3C67E9B5-BB04-A741-9555-7CF01DDDA8C6}" type="slidenum">
              <a:rPr lang="de-DE" smtClean="0"/>
              <a:t>11</a:t>
            </a:fld>
            <a:endParaRPr lang="de-DE"/>
          </a:p>
        </p:txBody>
      </p:sp>
    </p:spTree>
    <p:extLst>
      <p:ext uri="{BB962C8B-B14F-4D97-AF65-F5344CB8AC3E}">
        <p14:creationId xmlns:p14="http://schemas.microsoft.com/office/powerpoint/2010/main" val="404448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4/16/16</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6.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7.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8.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emf"/><Relationship Id="rId5" Type="http://schemas.openxmlformats.org/officeDocument/2006/relationships/image" Target="../media/image28.emf"/><Relationship Id="rId6" Type="http://schemas.openxmlformats.org/officeDocument/2006/relationships/image" Target="../media/image29.emf"/><Relationship Id="rId7" Type="http://schemas.openxmlformats.org/officeDocument/2006/relationships/image" Target="../media/image30.emf"/><Relationship Id="rId8" Type="http://schemas.openxmlformats.org/officeDocument/2006/relationships/image" Target="../media/image31.png"/><Relationship Id="rId9" Type="http://schemas.openxmlformats.org/officeDocument/2006/relationships/image" Target="../media/image32.emf"/><Relationship Id="rId10" Type="http://schemas.openxmlformats.org/officeDocument/2006/relationships/image" Target="../media/image33.png"/><Relationship Id="rId11" Type="http://schemas.openxmlformats.org/officeDocument/2006/relationships/image" Target="../media/image34.emf"/><Relationship Id="rId1" Type="http://schemas.openxmlformats.org/officeDocument/2006/relationships/slideLayout" Target="../slideLayouts/slideLayout1.xml"/><Relationship Id="rId2" Type="http://schemas.openxmlformats.org/officeDocument/2006/relationships/image" Target="../media/image25.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5.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6067777"/>
            <a:ext cx="9410700" cy="790223"/>
          </a:xfrm>
        </p:spPr>
        <p:txBody>
          <a:bodyPr/>
          <a:lstStyle/>
          <a:p>
            <a:pPr algn="r"/>
            <a:r>
              <a:rPr lang="de-DE" spc="100" dirty="0" smtClean="0">
                <a:solidFill>
                  <a:srgbClr val="D4EBE9"/>
                </a:solidFill>
              </a:rPr>
              <a:t>Nils Hartmann   |   JAX </a:t>
            </a:r>
            <a:r>
              <a:rPr lang="de-DE" spc="100" dirty="0" err="1" smtClean="0">
                <a:solidFill>
                  <a:srgbClr val="D4EBE9"/>
                </a:solidFill>
              </a:rPr>
              <a:t>MainZ</a:t>
            </a:r>
            <a:r>
              <a:rPr lang="de-DE" spc="100" dirty="0" smtClean="0">
                <a:solidFill>
                  <a:srgbClr val="D4EBE9"/>
                </a:solidFill>
              </a:rPr>
              <a:t>   |   April 2016    </a:t>
            </a:r>
            <a:endParaRPr lang="de-DE" spc="100" dirty="0">
              <a:solidFill>
                <a:srgbClr val="D4EBE9"/>
              </a:solidFill>
            </a:endParaRPr>
          </a:p>
        </p:txBody>
      </p:sp>
      <p:grpSp>
        <p:nvGrpSpPr>
          <p:cNvPr id="6" name="Gruppierung 5"/>
          <p:cNvGrpSpPr/>
          <p:nvPr/>
        </p:nvGrpSpPr>
        <p:grpSpPr>
          <a:xfrm>
            <a:off x="1221049" y="1178398"/>
            <a:ext cx="7463903" cy="3542380"/>
            <a:chOff x="1726796" y="1178398"/>
            <a:chExt cx="7463903" cy="3542380"/>
          </a:xfrm>
        </p:grpSpPr>
        <p:sp>
          <p:nvSpPr>
            <p:cNvPr id="3" name="Rechteck 2"/>
            <p:cNvSpPr/>
            <p:nvPr/>
          </p:nvSpPr>
          <p:spPr>
            <a:xfrm>
              <a:off x="1726796" y="164006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sp>
          <p:nvSpPr>
            <p:cNvPr id="2" name="Textfeld 1"/>
            <p:cNvSpPr txBox="1"/>
            <p:nvPr/>
          </p:nvSpPr>
          <p:spPr>
            <a:xfrm>
              <a:off x="1854200" y="1178398"/>
              <a:ext cx="4410182" cy="923330"/>
            </a:xfrm>
            <a:prstGeom prst="rect">
              <a:avLst/>
            </a:prstGeom>
            <a:noFill/>
          </p:spPr>
          <p:txBody>
            <a:bodyPr wrap="none" rtlCol="0">
              <a:spAutoFit/>
            </a:bodyPr>
            <a:lstStyle/>
            <a:p>
              <a:r>
                <a:rPr lang="de-DE" sz="5400" b="1" dirty="0" smtClean="0">
                  <a:solidFill>
                    <a:srgbClr val="EF7D1D"/>
                  </a:solidFill>
                  <a:latin typeface="Montserrat" charset="0"/>
                  <a:ea typeface="Montserrat" charset="0"/>
                  <a:cs typeface="Montserrat" charset="0"/>
                </a:rPr>
                <a:t>EINSTIEG IN</a:t>
              </a:r>
              <a:endParaRPr lang="de-DE" sz="5400" b="1" dirty="0">
                <a:solidFill>
                  <a:srgbClr val="EF7D1D"/>
                </a:solidFill>
                <a:latin typeface="Montserrat" charset="0"/>
                <a:ea typeface="Montserrat" charset="0"/>
                <a:cs typeface="Montserrat" charset="0"/>
              </a:endParaRPr>
            </a:p>
          </p:txBody>
        </p:sp>
      </p:grpSp>
      <p:pic>
        <p:nvPicPr>
          <p:cNvPr id="5" name="Bild 4"/>
          <p:cNvPicPr>
            <a:picLocks noChangeAspect="1"/>
          </p:cNvPicPr>
          <p:nvPr/>
        </p:nvPicPr>
        <p:blipFill>
          <a:blip r:embed="rId3"/>
          <a:stretch>
            <a:fillRect/>
          </a:stretch>
        </p:blipFill>
        <p:spPr>
          <a:xfrm rot="19697811">
            <a:off x="6510406" y="952458"/>
            <a:ext cx="1545737" cy="1375211"/>
          </a:xfrm>
          <a:prstGeom prst="rect">
            <a:avLst/>
          </a:prstGeom>
        </p:spPr>
      </p:pic>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2625279" y="2920405"/>
            <a:ext cx="4655442" cy="2580578"/>
          </a:xfrm>
          <a:prstGeom prst="rect">
            <a:avLst/>
          </a:prstGeom>
        </p:spPr>
        <p:txBody>
          <a:bodyPr wrap="none">
            <a:spAutoFit/>
          </a:bodyPr>
          <a:lstStyle/>
          <a:p>
            <a:r>
              <a:rPr lang="de-DE" sz="16169" b="1" smtClean="0">
                <a:solidFill>
                  <a:srgbClr val="5AB88F"/>
                </a:solidFill>
                <a:latin typeface="Source Sans Pro" charset="0"/>
                <a:ea typeface="Source Sans Pro" charset="0"/>
                <a:cs typeface="Source Sans Pro" charset="0"/>
              </a:rPr>
              <a:t>ES</a:t>
            </a:r>
            <a:r>
              <a:rPr lang="de-DE" sz="16169" b="1" smtClean="0">
                <a:solidFill>
                  <a:srgbClr val="025249"/>
                </a:solidFill>
                <a:latin typeface="Source Sans Pro" charset="0"/>
                <a:ea typeface="Source Sans Pro" charset="0"/>
                <a:cs typeface="Source Sans Pro" charset="0"/>
              </a:rPr>
              <a:t>6+</a:t>
            </a:r>
            <a:endParaRPr lang="de-DE" sz="2600"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dirty="0" err="1" smtClean="0"/>
              <a:t>ECMAScript</a:t>
            </a:r>
            <a:r>
              <a:rPr lang="de-DE" dirty="0" smtClean="0"/>
              <a:t> 2015</a:t>
            </a:r>
            <a:endParaRPr lang="de-DE" dirty="0"/>
          </a:p>
        </p:txBody>
      </p:sp>
    </p:spTree>
    <p:extLst>
      <p:ext uri="{BB962C8B-B14F-4D97-AF65-F5344CB8AC3E}">
        <p14:creationId xmlns:p14="http://schemas.microsoft.com/office/powerpoint/2010/main" val="87303560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Anwendung</a:t>
            </a:r>
            <a:endParaRPr lang="de-DE" dirty="0"/>
          </a:p>
        </p:txBody>
      </p:sp>
      <p:pic>
        <p:nvPicPr>
          <p:cNvPr id="3" name="Bild 2"/>
          <p:cNvPicPr>
            <a:picLocks noChangeAspect="1"/>
          </p:cNvPicPr>
          <p:nvPr/>
        </p:nvPicPr>
        <p:blipFill>
          <a:blip r:embed="rId3"/>
          <a:stretch>
            <a:fillRect/>
          </a:stretch>
        </p:blipFill>
        <p:spPr>
          <a:xfrm>
            <a:off x="3046402" y="762917"/>
            <a:ext cx="3813197" cy="3672789"/>
          </a:xfrm>
          <a:prstGeom prst="rect">
            <a:avLst/>
          </a:prstGeom>
          <a:ln>
            <a:solidFill>
              <a:srgbClr val="025249"/>
            </a:solidFill>
          </a:ln>
          <a:effectLst>
            <a:outerShdw blurRad="50800" dist="76200" dir="2700000" algn="t" rotWithShape="0">
              <a:srgbClr val="025249">
                <a:alpha val="40000"/>
              </a:srgbClr>
            </a:outerShdw>
          </a:effectLst>
        </p:spPr>
      </p:pic>
      <p:sp>
        <p:nvSpPr>
          <p:cNvPr id="4" name="Inhaltsplatzhalter 8"/>
          <p:cNvSpPr txBox="1">
            <a:spLocks/>
          </p:cNvSpPr>
          <p:nvPr/>
        </p:nvSpPr>
        <p:spPr>
          <a:xfrm>
            <a:off x="1609725" y="4757484"/>
            <a:ext cx="6686550" cy="1068534"/>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Code: https://</a:t>
            </a:r>
            <a:r>
              <a:rPr lang="de-DE" sz="2275" b="1" dirty="0" err="1">
                <a:solidFill>
                  <a:srgbClr val="025249"/>
                </a:solidFill>
                <a:latin typeface="Source Sans Pro Semibold" charset="0"/>
                <a:ea typeface="Source Sans Pro Semibold" charset="0"/>
                <a:cs typeface="Source Sans Pro Semibold" charset="0"/>
              </a:rPr>
              <a:t>github.com</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nilshartmann</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endParaRPr lang="de-DE" sz="2275" b="1" dirty="0">
              <a:solidFill>
                <a:srgbClr val="025249"/>
              </a:solidFill>
              <a:latin typeface="Source Sans Pro Semibold" charset="0"/>
              <a:ea typeface="Source Sans Pro Semibold" charset="0"/>
              <a:cs typeface="Source Sans Pro Semibold" charset="0"/>
            </a:endParaRPr>
          </a:p>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Demo: https://</a:t>
            </a:r>
            <a:r>
              <a:rPr lang="de-DE" sz="2275" b="1" dirty="0" err="1">
                <a:solidFill>
                  <a:srgbClr val="025249"/>
                </a:solidFill>
                <a:latin typeface="Source Sans Pro Semibold" charset="0"/>
                <a:ea typeface="Source Sans Pro Semibold" charset="0"/>
                <a:cs typeface="Source Sans Pro Semibold" charset="0"/>
              </a:rPr>
              <a:t>nilshartmann.github.io</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r>
              <a:rPr lang="de-DE" sz="2275" b="1" dirty="0">
                <a:solidFill>
                  <a:srgbClr val="025249"/>
                </a:solidFill>
                <a:latin typeface="Source Sans Pro Semibold" charset="0"/>
                <a:ea typeface="Source Sans Pro Semibold" charset="0"/>
                <a:cs typeface="Source Sans Pro Semibold" charset="0"/>
              </a:rPr>
              <a:t>/</a:t>
            </a:r>
          </a:p>
        </p:txBody>
      </p:sp>
    </p:spTree>
    <p:extLst>
      <p:ext uri="{BB962C8B-B14F-4D97-AF65-F5344CB8AC3E}">
        <p14:creationId xmlns:p14="http://schemas.microsoft.com/office/powerpoint/2010/main" val="13548074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Wiederverwendbare Komponenten</a:t>
            </a:r>
            <a:endParaRPr lang="de-DE" dirty="0"/>
          </a:p>
        </p:txBody>
      </p:sp>
      <p:pic>
        <p:nvPicPr>
          <p:cNvPr id="4" name="Bild 3"/>
          <p:cNvPicPr>
            <a:picLocks noChangeAspect="1"/>
          </p:cNvPicPr>
          <p:nvPr/>
        </p:nvPicPr>
        <p:blipFill>
          <a:blip r:embed="rId3"/>
          <a:stretch>
            <a:fillRect/>
          </a:stretch>
        </p:blipFill>
        <p:spPr>
          <a:xfrm>
            <a:off x="1451139" y="852776"/>
            <a:ext cx="3466089" cy="3627303"/>
          </a:xfrm>
          <a:prstGeom prst="rect">
            <a:avLst/>
          </a:prstGeom>
        </p:spPr>
      </p:pic>
      <p:sp>
        <p:nvSpPr>
          <p:cNvPr id="5" name="Rechteck 4"/>
          <p:cNvSpPr/>
          <p:nvPr/>
        </p:nvSpPr>
        <p:spPr>
          <a:xfrm>
            <a:off x="1649624" y="1996881"/>
            <a:ext cx="2373312" cy="282046"/>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1587711" y="1928108"/>
            <a:ext cx="2559050" cy="1410211"/>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7" name="Rechteck 6"/>
          <p:cNvSpPr/>
          <p:nvPr/>
        </p:nvSpPr>
        <p:spPr>
          <a:xfrm>
            <a:off x="1532678" y="1439688"/>
            <a:ext cx="3302000" cy="294426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8" name="Rechteck 7"/>
          <p:cNvSpPr/>
          <p:nvPr/>
        </p:nvSpPr>
        <p:spPr>
          <a:xfrm>
            <a:off x="3149283" y="3902410"/>
            <a:ext cx="1589087" cy="433388"/>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1451139" y="852775"/>
            <a:ext cx="3449322" cy="3627303"/>
          </a:xfrm>
          <a:prstGeom prst="rect">
            <a:avLst/>
          </a:prstGeom>
          <a:noFill/>
          <a:ln w="12700">
            <a:solidFill>
              <a:srgbClr val="6B8CAB"/>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10" name="Textfeld 9"/>
          <p:cNvSpPr txBox="1"/>
          <p:nvPr/>
        </p:nvSpPr>
        <p:spPr>
          <a:xfrm>
            <a:off x="5103851" y="813418"/>
            <a:ext cx="3079689" cy="3724033"/>
          </a:xfrm>
          <a:prstGeom prst="rect">
            <a:avLst/>
          </a:prstGeom>
          <a:noFill/>
        </p:spPr>
        <p:txBody>
          <a:bodyPr wrap="none" rtlCol="0">
            <a:spAutoFit/>
          </a:bodyPr>
          <a:lstStyle/>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input</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&lt;Label /&gt;</a:t>
            </a:r>
          </a:p>
          <a:p>
            <a:pPr>
              <a:lnSpc>
                <a:spcPct val="120000"/>
              </a:lnSpc>
            </a:pPr>
            <a:r>
              <a:rPr lang="de-DE" sz="1788" dirty="0">
                <a:solidFill>
                  <a:srgbClr val="EF7D1D"/>
                </a:solidFill>
                <a:latin typeface="Source Code Pro" charset="0"/>
                <a:ea typeface="Source Code Pro" charset="0"/>
                <a:cs typeface="Source Code Pro" charset="0"/>
              </a:rPr>
              <a:t>    &lt;Button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3100947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Anwendungen aus Komponenten komponiert</a:t>
            </a:r>
            <a:endParaRPr lang="de-DE" dirty="0"/>
          </a:p>
        </p:txBody>
      </p:sp>
      <p:pic>
        <p:nvPicPr>
          <p:cNvPr id="4" name="Bild 3"/>
          <p:cNvPicPr>
            <a:picLocks noChangeAspect="1"/>
          </p:cNvPicPr>
          <p:nvPr/>
        </p:nvPicPr>
        <p:blipFill>
          <a:blip r:embed="rId3"/>
          <a:stretch>
            <a:fillRect/>
          </a:stretch>
        </p:blipFill>
        <p:spPr>
          <a:xfrm>
            <a:off x="622904" y="1229202"/>
            <a:ext cx="3763297" cy="3695018"/>
          </a:xfrm>
          <a:prstGeom prst="rect">
            <a:avLst/>
          </a:prstGeom>
          <a:ln>
            <a:solidFill>
              <a:srgbClr val="E99866"/>
            </a:solidFill>
          </a:ln>
        </p:spPr>
      </p:pic>
      <p:sp>
        <p:nvSpPr>
          <p:cNvPr id="5" name="Rechteck 4"/>
          <p:cNvSpPr/>
          <p:nvPr/>
        </p:nvSpPr>
        <p:spPr>
          <a:xfrm>
            <a:off x="622904" y="1229202"/>
            <a:ext cx="3686206" cy="3627305"/>
          </a:xfrm>
          <a:prstGeom prst="rect">
            <a:avLst/>
          </a:prstGeom>
          <a:noFill/>
          <a:ln w="19050" cmpd="sng">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664182" y="1299209"/>
            <a:ext cx="3565405" cy="254530"/>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7" name="Rechteck 6"/>
          <p:cNvSpPr/>
          <p:nvPr/>
        </p:nvSpPr>
        <p:spPr>
          <a:xfrm>
            <a:off x="664182" y="1677564"/>
            <a:ext cx="3565405" cy="3095625"/>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8" name="Rechteck 7"/>
          <p:cNvSpPr/>
          <p:nvPr/>
        </p:nvSpPr>
        <p:spPr>
          <a:xfrm>
            <a:off x="1044532" y="1718839"/>
            <a:ext cx="2987210" cy="2965747"/>
          </a:xfrm>
          <a:prstGeom prst="rect">
            <a:avLst/>
          </a:prstGeom>
          <a:noFill/>
          <a:ln w="19050" cmpd="sng">
            <a:solidFill>
              <a:srgbClr val="025249"/>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4651210" y="1144215"/>
            <a:ext cx="4953000" cy="3807004"/>
          </a:xfrm>
          <a:prstGeom prst="rect">
            <a:avLst/>
          </a:prstGeom>
        </p:spPr>
        <p:txBody>
          <a:bodyPr>
            <a:spAutoFit/>
          </a:bodyPr>
          <a:lstStyle/>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&lt;Navigation /&gt;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a:t>
            </a:r>
            <a:r>
              <a:rPr lang="de-DE" sz="1788" dirty="0">
                <a:solidFill>
                  <a:srgbClr val="025249"/>
                </a:solidFill>
                <a:latin typeface="Source Code Pro" charset="0"/>
                <a:ea typeface="Source Code Pro" charset="0"/>
                <a:cs typeface="Source Code Pro" charset="0"/>
              </a:rPr>
              <a:t>&lt;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9357116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sp>
        <p:nvSpPr>
          <p:cNvPr id="3" name="Textfeld 2"/>
          <p:cNvSpPr txBox="1"/>
          <p:nvPr/>
        </p:nvSpPr>
        <p:spPr>
          <a:xfrm>
            <a:off x="368300" y="444500"/>
            <a:ext cx="8712200" cy="3625608"/>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wiederverwendbar</a:t>
            </a:r>
          </a:p>
          <a:p>
            <a:pPr marL="285750" indent="-285750">
              <a:lnSpc>
                <a:spcPct val="120000"/>
              </a:lnSpc>
              <a:buFont typeface="Arial" charset="0"/>
              <a:buChar char="•"/>
            </a:pPr>
            <a:r>
              <a:rPr lang="de-DE" sz="2800" dirty="0">
                <a:solidFill>
                  <a:srgbClr val="025249"/>
                </a:solidFill>
                <a:latin typeface="Source Sans Pro" charset="0"/>
                <a:ea typeface="Source Sans Pro" charset="0"/>
                <a:cs typeface="Source Sans Pro" charset="0"/>
              </a:rPr>
              <a:t>k</a:t>
            </a:r>
            <a:r>
              <a:rPr lang="de-DE" sz="2800" dirty="0" smtClean="0">
                <a:solidFill>
                  <a:srgbClr val="025249"/>
                </a:solidFill>
                <a:latin typeface="Source Sans Pro" charset="0"/>
                <a:ea typeface="Source Sans Pro" charset="0"/>
                <a:cs typeface="Source Sans Pro" charset="0"/>
              </a:rPr>
              <a:t>önnen eigenen, </a:t>
            </a:r>
            <a:r>
              <a:rPr lang="de-DE" sz="2800" dirty="0" smtClean="0">
                <a:solidFill>
                  <a:srgbClr val="EF7D1D"/>
                </a:solidFill>
                <a:latin typeface="Source Sans Pro" charset="0"/>
                <a:ea typeface="Source Sans Pro" charset="0"/>
                <a:cs typeface="Source Sans Pro" charset="0"/>
              </a:rPr>
              <a:t>internen Zustand </a:t>
            </a:r>
            <a:r>
              <a:rPr lang="de-DE" sz="2800" dirty="0" smtClean="0">
                <a:solidFill>
                  <a:srgbClr val="025249"/>
                </a:solidFill>
                <a:latin typeface="Source Sans Pro" charset="0"/>
                <a:ea typeface="Source Sans Pro" charset="0"/>
                <a:cs typeface="Source Sans Pro" charset="0"/>
              </a:rPr>
              <a:t>enthalten</a:t>
            </a: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a:solidFill>
                  <a:srgbClr val="025249"/>
                </a:solidFill>
                <a:latin typeface="Source Sans Pro" charset="0"/>
                <a:ea typeface="Source Sans Pro" charset="0"/>
                <a:cs typeface="Source Sans Pro" charset="0"/>
              </a:rPr>
              <a:t>b</a:t>
            </a:r>
            <a:r>
              <a:rPr lang="de-DE" sz="2800" dirty="0" smtClean="0">
                <a:solidFill>
                  <a:srgbClr val="025249"/>
                </a:solidFill>
                <a:latin typeface="Source Sans Pro" charset="0"/>
                <a:ea typeface="Source Sans Pro" charset="0"/>
                <a:cs typeface="Source Sans Pro" charset="0"/>
              </a:rPr>
              <a:t>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UI nicht über </a:t>
            </a:r>
            <a:r>
              <a:rPr lang="de-DE" sz="2800" dirty="0" err="1" smtClean="0">
                <a:solidFill>
                  <a:srgbClr val="025249"/>
                </a:solidFill>
                <a:latin typeface="Source Sans Pro" charset="0"/>
                <a:ea typeface="Source Sans Pro" charset="0"/>
                <a:cs typeface="Source Sans Pro" charset="0"/>
              </a:rPr>
              <a:t>Templatesprache</a:t>
            </a:r>
            <a:endParaRPr lang="de-DE" sz="2800" dirty="0" smtClean="0">
              <a:solidFill>
                <a:srgbClr val="025249"/>
              </a:solidFill>
              <a:latin typeface="Source Sans Pro" charset="0"/>
              <a:ea typeface="Source Sans Pro" charset="0"/>
              <a:cs typeface="Source Sans Pro" charset="0"/>
            </a:endParaRP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6122407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React</a:t>
            </a:r>
            <a:r>
              <a:rPr lang="de-DE" dirty="0" smtClean="0"/>
              <a:t> Schritt für Schritt</a:t>
            </a:r>
            <a:endParaRPr lang="de-DE" dirty="0"/>
          </a:p>
        </p:txBody>
      </p:sp>
      <p:pic>
        <p:nvPicPr>
          <p:cNvPr id="4" name="Bild 3"/>
          <p:cNvPicPr>
            <a:picLocks noChangeAspect="1"/>
          </p:cNvPicPr>
          <p:nvPr/>
        </p:nvPicPr>
        <p:blipFill rotWithShape="1">
          <a:blip r:embed="rId2"/>
          <a:srcRect r="11261" b="40560"/>
          <a:stretch/>
        </p:blipFill>
        <p:spPr>
          <a:xfrm>
            <a:off x="2963732" y="1263771"/>
            <a:ext cx="3978537" cy="467809"/>
          </a:xfrm>
          <a:prstGeom prst="rect">
            <a:avLst/>
          </a:prstGeom>
        </p:spPr>
      </p:pic>
      <p:pic>
        <p:nvPicPr>
          <p:cNvPr id="5" name="Bild 4"/>
          <p:cNvPicPr>
            <a:picLocks noChangeAspect="1"/>
          </p:cNvPicPr>
          <p:nvPr/>
        </p:nvPicPr>
        <p:blipFill>
          <a:blip r:embed="rId3"/>
          <a:stretch>
            <a:fillRect/>
          </a:stretch>
        </p:blipFill>
        <p:spPr>
          <a:xfrm>
            <a:off x="2963732" y="2283511"/>
            <a:ext cx="3978537" cy="650188"/>
          </a:xfrm>
          <a:prstGeom prst="rect">
            <a:avLst/>
          </a:prstGeom>
        </p:spPr>
      </p:pic>
      <p:pic>
        <p:nvPicPr>
          <p:cNvPr id="6" name="Bild 5"/>
          <p:cNvPicPr>
            <a:picLocks noChangeAspect="1"/>
          </p:cNvPicPr>
          <p:nvPr/>
        </p:nvPicPr>
        <p:blipFill rotWithShape="1">
          <a:blip r:embed="rId4"/>
          <a:srcRect b="62443"/>
          <a:stretch/>
        </p:blipFill>
        <p:spPr>
          <a:xfrm>
            <a:off x="2968341" y="3574936"/>
            <a:ext cx="3969319" cy="1396484"/>
          </a:xfrm>
          <a:prstGeom prst="rect">
            <a:avLst/>
          </a:prstGeom>
        </p:spPr>
      </p:pic>
    </p:spTree>
    <p:extLst>
      <p:ext uri="{BB962C8B-B14F-4D97-AF65-F5344CB8AC3E}">
        <p14:creationId xmlns:p14="http://schemas.microsoft.com/office/powerpoint/2010/main" val="142843294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Die JSX Spracherweiterung</a:t>
            </a:r>
            <a:endParaRPr lang="de-DE" dirty="0"/>
          </a:p>
        </p:txBody>
      </p:sp>
      <p:sp>
        <p:nvSpPr>
          <p:cNvPr id="8" name="Rechteck 7"/>
          <p:cNvSpPr/>
          <p:nvPr/>
        </p:nvSpPr>
        <p:spPr>
          <a:xfrm>
            <a:off x="192309" y="1794715"/>
            <a:ext cx="9317451" cy="2192908"/>
          </a:xfrm>
          <a:prstGeom prst="rect">
            <a:avLst/>
          </a:prstGeom>
        </p:spPr>
        <p:txBody>
          <a:bodyPr wrap="square">
            <a:spAutoFit/>
          </a:bodyPr>
          <a:lstStyle/>
          <a:p>
            <a:pPr>
              <a:lnSpc>
                <a:spcPct val="120000"/>
              </a:lnSpc>
            </a:pPr>
            <a:r>
              <a:rPr lang="de-DE" sz="2275" b="1" dirty="0">
                <a:solidFill>
                  <a:srgbClr val="EF7D1D"/>
                </a:solidFill>
                <a:latin typeface="Source Sans Pro Semibold" charset="0"/>
                <a:ea typeface="Source Sans Pro Semibold" charset="0"/>
                <a:cs typeface="Source Sans Pro Semibold" charset="0"/>
              </a:rPr>
              <a:t>Anstatt einer Template Sprache: </a:t>
            </a:r>
            <a:r>
              <a:rPr lang="de-DE" sz="2275" b="1" dirty="0">
                <a:solidFill>
                  <a:srgbClr val="025249"/>
                </a:solidFill>
                <a:latin typeface="Source Sans Pro Semibold" charset="0"/>
                <a:ea typeface="Source Sans Pro Semibold" charset="0"/>
                <a:cs typeface="Source Sans Pro Semibold" charset="0"/>
              </a:rPr>
              <a:t>HTML in JavaScript integrieren</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Erlaubt Schreiben von HTML-artigen Ausdrücken im JavaScript-Code</a:t>
            </a: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Wird zu regulärem JavaScript Code </a:t>
            </a:r>
            <a:r>
              <a:rPr lang="de-DE" sz="2275" b="1" dirty="0" err="1" smtClean="0">
                <a:solidFill>
                  <a:srgbClr val="025249"/>
                </a:solidFill>
                <a:latin typeface="Source Sans Pro Semibold" charset="0"/>
                <a:ea typeface="Source Sans Pro Semibold" charset="0"/>
                <a:cs typeface="Source Sans Pro Semibold" charset="0"/>
              </a:rPr>
              <a:t>compiliert</a:t>
            </a:r>
            <a:r>
              <a:rPr lang="de-DE" sz="2275" b="1" dirty="0" smtClean="0">
                <a:solidFill>
                  <a:srgbClr val="025249"/>
                </a:solidFill>
                <a:latin typeface="Source Sans Pro Semibold" charset="0"/>
                <a:ea typeface="Source Sans Pro Semibold" charset="0"/>
                <a:cs typeface="Source Sans Pro Semibold" charset="0"/>
              </a:rPr>
              <a:t> (z.B. Babel, </a:t>
            </a:r>
            <a:r>
              <a:rPr lang="de-DE" sz="2275" b="1" dirty="0" err="1" smtClean="0">
                <a:solidFill>
                  <a:srgbClr val="025249"/>
                </a:solidFill>
                <a:latin typeface="Source Sans Pro Semibold" charset="0"/>
                <a:ea typeface="Source Sans Pro Semibold" charset="0"/>
                <a:cs typeface="Source Sans Pro Semibold" charset="0"/>
              </a:rPr>
              <a:t>TypeScript</a:t>
            </a:r>
            <a:r>
              <a:rPr lang="de-DE" sz="2275" b="1" dirty="0" smtClean="0">
                <a:solidFill>
                  <a:srgbClr val="025249"/>
                </a:solidFill>
                <a:latin typeface="Source Sans Pro Semibold" charset="0"/>
                <a:ea typeface="Source Sans Pro Semibold" charset="0"/>
                <a:cs typeface="Source Sans Pro Semibold" charset="0"/>
              </a:rPr>
              <a:t>)</a:t>
            </a:r>
            <a:endParaRPr lang="de-DE" sz="2275" b="1" dirty="0">
              <a:solidFill>
                <a:srgbClr val="025249"/>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Optional</a:t>
            </a:r>
          </a:p>
          <a:p>
            <a:pPr marL="232172" indent="-232172">
              <a:lnSpc>
                <a:spcPct val="120000"/>
              </a:lnSpc>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
        <p:nvSpPr>
          <p:cNvPr id="3" name="Rechteck 2"/>
          <p:cNvSpPr/>
          <p:nvPr/>
        </p:nvSpPr>
        <p:spPr>
          <a:xfrm>
            <a:off x="192309" y="4377225"/>
            <a:ext cx="7900893" cy="592470"/>
          </a:xfrm>
          <a:prstGeom prst="rect">
            <a:avLst/>
          </a:prstGeom>
        </p:spPr>
        <p:txBody>
          <a:bodyPr wrap="square">
            <a:spAutoFit/>
          </a:bodyPr>
          <a:lstStyle/>
          <a:p>
            <a:r>
              <a:rPr lang="de-DE" sz="1625" dirty="0" err="1">
                <a:solidFill>
                  <a:srgbClr val="025249"/>
                </a:solidFill>
                <a:latin typeface="Source Code Pro Medium" charset="0"/>
                <a:ea typeface="Source Code Pro Medium" charset="0"/>
                <a:cs typeface="Source Code Pro Medium" charset="0"/>
              </a:rPr>
              <a:t>const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name</a:t>
            </a:r>
            <a:r>
              <a:rPr lang="de-DE" sz="1625" dirty="0">
                <a:solidFill>
                  <a:srgbClr val="025249"/>
                </a:solidFill>
                <a:latin typeface="Source Code Pro Medium" charset="0"/>
                <a:ea typeface="Source Code Pro Medium" charset="0"/>
                <a:cs typeface="Source Code Pro Medium" charset="0"/>
              </a:rPr>
              <a:t> = '</a:t>
            </a:r>
            <a:r>
              <a:rPr lang="de-DE" sz="1625" dirty="0" err="1">
                <a:solidFill>
                  <a:srgbClr val="025249"/>
                </a:solidFill>
                <a:latin typeface="Source Code Pro Medium" charset="0"/>
                <a:ea typeface="Source Code Pro Medium" charset="0"/>
                <a:cs typeface="Source Code Pro Medium" charset="0"/>
              </a:rPr>
              <a:t>Lemmy</a:t>
            </a:r>
            <a:r>
              <a:rPr lang="de-DE" sz="1625" dirty="0">
                <a:solidFill>
                  <a:srgbClr val="025249"/>
                </a:solidFill>
                <a:latin typeface="Source Code Pro Medium" charset="0"/>
                <a:ea typeface="Source Code Pro Medium" charset="0"/>
                <a:cs typeface="Source Code Pro Medium" charset="0"/>
              </a:rPr>
              <a:t>';</a:t>
            </a:r>
          </a:p>
          <a:p>
            <a:r>
              <a:rPr lang="de-DE" sz="1625" dirty="0" err="1">
                <a:solidFill>
                  <a:srgbClr val="025249"/>
                </a:solidFill>
                <a:latin typeface="Source Code Pro Medium" charset="0"/>
                <a:ea typeface="Source Code Pro Medium" charset="0"/>
                <a:cs typeface="Source Code Pro Medium" charset="0"/>
              </a:rPr>
              <a:t>const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greeting</a:t>
            </a:r>
            <a:r>
              <a:rPr lang="de-DE" sz="1625" dirty="0">
                <a:solidFill>
                  <a:srgbClr val="025249"/>
                </a:solidFill>
                <a:latin typeface="Source Code Pro Medium" charset="0"/>
                <a:ea typeface="Source Code Pro Medium" charset="0"/>
                <a:cs typeface="Source Code Pro Medium" charset="0"/>
              </a:rPr>
              <a:t> = </a:t>
            </a:r>
            <a:r>
              <a:rPr lang="de-DE" sz="1625" dirty="0">
                <a:solidFill>
                  <a:srgbClr val="EF7D1D"/>
                </a:solidFill>
                <a:latin typeface="Source Code Pro Medium" charset="0"/>
                <a:ea typeface="Source Code Pro Medium" charset="0"/>
                <a:cs typeface="Source Code Pro Medium" charset="0"/>
              </a:rPr>
              <a:t>&lt;h1&gt;</a:t>
            </a:r>
            <a:r>
              <a:rPr lang="de-DE" sz="1625" dirty="0" err="1">
                <a:solidFill>
                  <a:srgbClr val="EF7D1D"/>
                </a:solidFill>
                <a:latin typeface="Source Code Pro Medium" charset="0"/>
                <a:ea typeface="Source Code Pro Medium" charset="0"/>
                <a:cs typeface="Source Code Pro Medium" charset="0"/>
              </a:rPr>
              <a:t>Hello</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41719C"/>
                </a:solidFill>
                <a:latin typeface="Source Code Pro Medium" charset="0"/>
                <a:ea typeface="Source Code Pro Medium" charset="0"/>
                <a:cs typeface="Source Code Pro Medium" charset="0"/>
              </a:rPr>
              <a:t>{</a:t>
            </a:r>
            <a:r>
              <a:rPr lang="de-DE" sz="1625" dirty="0" err="1">
                <a:solidFill>
                  <a:srgbClr val="41719C"/>
                </a:solidFill>
                <a:latin typeface="Source Code Pro Medium" charset="0"/>
                <a:ea typeface="Source Code Pro Medium" charset="0"/>
                <a:cs typeface="Source Code Pro Medium" charset="0"/>
              </a:rPr>
              <a:t>name</a:t>
            </a:r>
            <a:r>
              <a:rPr lang="de-DE" sz="1625" dirty="0">
                <a:solidFill>
                  <a:srgbClr val="41719C"/>
                </a:solidFill>
                <a:latin typeface="Source Code Pro Medium" charset="0"/>
                <a:ea typeface="Source Code Pro Medium" charset="0"/>
                <a:cs typeface="Source Code Pro Medium" charset="0"/>
              </a:rPr>
              <a:t>}</a:t>
            </a:r>
            <a:r>
              <a:rPr lang="de-DE" sz="1625" dirty="0">
                <a:solidFill>
                  <a:srgbClr val="EF7D1D"/>
                </a:solidFill>
                <a:latin typeface="Source Code Pro Medium" charset="0"/>
                <a:ea typeface="Source Code Pro Medium" charset="0"/>
                <a:cs typeface="Source Code Pro Medium" charset="0"/>
              </a:rPr>
              <a:t>&lt;/h1&gt;</a:t>
            </a:r>
            <a:r>
              <a:rPr lang="de-DE" sz="1625" dirty="0">
                <a:solidFill>
                  <a:srgbClr val="025249"/>
                </a:solidFill>
                <a:latin typeface="Source Code Pro Medium" charset="0"/>
                <a:ea typeface="Source Code Pro Medium" charset="0"/>
                <a:cs typeface="Source Code Pro Medium" charset="0"/>
              </a:rPr>
              <a:t>;</a:t>
            </a:r>
          </a:p>
        </p:txBody>
      </p:sp>
      <p:sp>
        <p:nvSpPr>
          <p:cNvPr id="9" name="Rechteck 8"/>
          <p:cNvSpPr/>
          <p:nvPr/>
        </p:nvSpPr>
        <p:spPr>
          <a:xfrm>
            <a:off x="192309" y="5359298"/>
            <a:ext cx="9317451" cy="592470"/>
          </a:xfrm>
          <a:prstGeom prst="rect">
            <a:avLst/>
          </a:prstGeom>
        </p:spPr>
        <p:txBody>
          <a:bodyPr wrap="square">
            <a:spAutoFit/>
          </a:bodyPr>
          <a:lstStyle/>
          <a:p>
            <a:r>
              <a:rPr lang="de-DE" sz="1625" dirty="0" err="1">
                <a:solidFill>
                  <a:srgbClr val="025249"/>
                </a:solidFill>
                <a:latin typeface="Source Code Pro Medium" charset="0"/>
                <a:ea typeface="Source Code Pro Medium" charset="0"/>
                <a:cs typeface="Source Code Pro Medium" charset="0"/>
              </a:rPr>
              <a:t>var</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name</a:t>
            </a:r>
            <a:r>
              <a:rPr lang="de-DE" sz="1625" dirty="0">
                <a:solidFill>
                  <a:srgbClr val="025249"/>
                </a:solidFill>
                <a:latin typeface="Source Code Pro Medium" charset="0"/>
                <a:ea typeface="Source Code Pro Medium" charset="0"/>
                <a:cs typeface="Source Code Pro Medium" charset="0"/>
              </a:rPr>
              <a:t> = '</a:t>
            </a:r>
            <a:r>
              <a:rPr lang="de-DE" sz="1625" dirty="0" err="1">
                <a:solidFill>
                  <a:srgbClr val="025249"/>
                </a:solidFill>
                <a:latin typeface="Source Code Pro Medium" charset="0"/>
                <a:ea typeface="Source Code Pro Medium" charset="0"/>
                <a:cs typeface="Source Code Pro Medium" charset="0"/>
              </a:rPr>
              <a:t>Lemmy</a:t>
            </a:r>
            <a:r>
              <a:rPr lang="de-DE" sz="1625" dirty="0">
                <a:solidFill>
                  <a:srgbClr val="025249"/>
                </a:solidFill>
                <a:latin typeface="Source Code Pro Medium" charset="0"/>
                <a:ea typeface="Source Code Pro Medium" charset="0"/>
                <a:cs typeface="Source Code Pro Medium" charset="0"/>
              </a:rPr>
              <a:t>‘;</a:t>
            </a:r>
          </a:p>
          <a:p>
            <a:r>
              <a:rPr lang="de-DE" sz="1625" dirty="0" err="1">
                <a:solidFill>
                  <a:srgbClr val="025249"/>
                </a:solidFill>
                <a:latin typeface="Source Code Pro Medium" charset="0"/>
                <a:ea typeface="Source Code Pro Medium" charset="0"/>
                <a:cs typeface="Source Code Pro Medium" charset="0"/>
              </a:rPr>
              <a:t>var</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greeting</a:t>
            </a:r>
            <a:r>
              <a:rPr lang="de-DE" sz="1625" dirty="0">
                <a:solidFill>
                  <a:srgbClr val="025249"/>
                </a:solidFill>
                <a:latin typeface="Source Code Pro Medium" charset="0"/>
                <a:ea typeface="Source Code Pro Medium" charset="0"/>
                <a:cs typeface="Source Code Pro Medium" charset="0"/>
              </a:rPr>
              <a:t> = </a:t>
            </a:r>
            <a:r>
              <a:rPr lang="de-DE" sz="1625" dirty="0" err="1">
                <a:solidFill>
                  <a:srgbClr val="025249"/>
                </a:solidFill>
                <a:latin typeface="Source Code Pro Medium" charset="0"/>
                <a:ea typeface="Source Code Pro Medium" charset="0"/>
                <a:cs typeface="Source Code Pro Medium" charset="0"/>
              </a:rPr>
              <a:t>React.createElement</a:t>
            </a:r>
            <a:r>
              <a:rPr lang="de-DE" sz="1625" dirty="0">
                <a:solidFill>
                  <a:srgbClr val="025249"/>
                </a:solidFill>
                <a:latin typeface="Source Code Pro Medium" charset="0"/>
                <a:ea typeface="Source Code Pro Medium" charset="0"/>
                <a:cs typeface="Source Code Pro Medium" charset="0"/>
              </a:rPr>
              <a:t>('h1', null, '</a:t>
            </a:r>
            <a:r>
              <a:rPr lang="de-DE" sz="1625" dirty="0" err="1">
                <a:solidFill>
                  <a:srgbClr val="025249"/>
                </a:solidFill>
                <a:latin typeface="Source Code Pro Medium" charset="0"/>
                <a:ea typeface="Source Code Pro Medium" charset="0"/>
                <a:cs typeface="Source Code Pro Medium" charset="0"/>
              </a:rPr>
              <a:t>Hello</a:t>
            </a:r>
            <a:r>
              <a:rPr lang="de-DE" sz="1625" dirty="0">
                <a:solidFill>
                  <a:srgbClr val="025249"/>
                </a:solidFill>
                <a:latin typeface="Source Code Pro Medium" charset="0"/>
                <a:ea typeface="Source Code Pro Medium" charset="0"/>
                <a:cs typeface="Source Code Pro Medium" charset="0"/>
              </a:rPr>
              <a:t>, ', </a:t>
            </a:r>
            <a:r>
              <a:rPr lang="de-DE" sz="1625" dirty="0" err="1">
                <a:solidFill>
                  <a:srgbClr val="025249"/>
                </a:solidFill>
                <a:latin typeface="Source Code Pro Medium" charset="0"/>
                <a:ea typeface="Source Code Pro Medium" charset="0"/>
                <a:cs typeface="Source Code Pro Medium" charset="0"/>
              </a:rPr>
              <a:t>name</a:t>
            </a:r>
            <a:r>
              <a:rPr lang="de-DE" sz="1625" dirty="0">
                <a:solidFill>
                  <a:srgbClr val="025249"/>
                </a:solidFill>
                <a:latin typeface="Source Code Pro Medium" charset="0"/>
                <a:ea typeface="Source Code Pro Medium" charset="0"/>
                <a:cs typeface="Source Code Pro Medium" charset="0"/>
              </a:rPr>
              <a:t>);</a:t>
            </a:r>
          </a:p>
        </p:txBody>
      </p:sp>
      <p:sp>
        <p:nvSpPr>
          <p:cNvPr id="10" name="Rechteck 9"/>
          <p:cNvSpPr/>
          <p:nvPr/>
        </p:nvSpPr>
        <p:spPr>
          <a:xfrm>
            <a:off x="192310" y="4179949"/>
            <a:ext cx="511679" cy="342401"/>
          </a:xfrm>
          <a:prstGeom prst="rect">
            <a:avLst/>
          </a:prstGeom>
        </p:spPr>
        <p:txBody>
          <a:bodyPr wrap="none">
            <a:spAutoFit/>
          </a:bodyPr>
          <a:lstStyle/>
          <a:p>
            <a:r>
              <a:rPr lang="de-DE" sz="1625" b="1" dirty="0">
                <a:solidFill>
                  <a:srgbClr val="EF7D1D"/>
                </a:solidFill>
                <a:latin typeface="Source Sans Pro Semibold" charset="0"/>
                <a:ea typeface="Source Sans Pro Semibold" charset="0"/>
                <a:cs typeface="Source Sans Pro Semibold" charset="0"/>
              </a:rPr>
              <a:t>JSX</a:t>
            </a:r>
            <a:endParaRPr lang="de-DE" sz="1625" dirty="0"/>
          </a:p>
        </p:txBody>
      </p:sp>
      <p:sp>
        <p:nvSpPr>
          <p:cNvPr id="11" name="Rechteck 10"/>
          <p:cNvSpPr/>
          <p:nvPr/>
        </p:nvSpPr>
        <p:spPr>
          <a:xfrm>
            <a:off x="192310" y="5129876"/>
            <a:ext cx="2254143" cy="342401"/>
          </a:xfrm>
          <a:prstGeom prst="rect">
            <a:avLst/>
          </a:prstGeom>
        </p:spPr>
        <p:txBody>
          <a:bodyPr wrap="none">
            <a:spAutoFit/>
          </a:bodyPr>
          <a:lstStyle/>
          <a:p>
            <a:r>
              <a:rPr lang="de-DE" sz="1625" b="1" dirty="0">
                <a:solidFill>
                  <a:srgbClr val="EF7D1D"/>
                </a:solidFill>
                <a:latin typeface="Source Sans Pro Semibold" charset="0"/>
                <a:ea typeface="Source Sans Pro Semibold" charset="0"/>
                <a:cs typeface="Source Sans Pro Semibold" charset="0"/>
              </a:rPr>
              <a:t>Übersetztes JavaScript</a:t>
            </a:r>
            <a:endParaRPr lang="de-DE" sz="1625" dirty="0"/>
          </a:p>
        </p:txBody>
      </p:sp>
    </p:spTree>
    <p:extLst>
      <p:ext uri="{BB962C8B-B14F-4D97-AF65-F5344CB8AC3E}">
        <p14:creationId xmlns:p14="http://schemas.microsoft.com/office/powerpoint/2010/main" val="18380069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Ausgangssituation</a:t>
            </a:r>
            <a:endParaRPr lang="de-DE" dirty="0"/>
          </a:p>
        </p:txBody>
      </p:sp>
      <p:sp>
        <p:nvSpPr>
          <p:cNvPr id="4" name="Rechteck 3"/>
          <p:cNvSpPr/>
          <p:nvPr/>
        </p:nvSpPr>
        <p:spPr>
          <a:xfrm>
            <a:off x="2184090" y="3527630"/>
            <a:ext cx="5537821" cy="1500411"/>
          </a:xfrm>
          <a:prstGeom prst="rect">
            <a:avLst/>
          </a:prstGeom>
        </p:spPr>
        <p:txBody>
          <a:bodyPr wrap="square" lIns="0" tIns="0" rIns="0" bIns="0">
            <a:spAutoFit/>
          </a:bodyPr>
          <a:lstStyle/>
          <a:p>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class</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&lt;/div&gt;</a:t>
            </a:r>
            <a:endParaRPr lang="de-DE" sz="1950" dirty="0">
              <a:solidFill>
                <a:srgbClr val="C14026"/>
              </a:solidFill>
              <a:latin typeface="Source Code Pro Medium" charset="0"/>
              <a:ea typeface="Source Code Pro Medium" charset="0"/>
              <a:cs typeface="Source Code Pro Medium" charset="0"/>
            </a:endParaRPr>
          </a:p>
          <a:p>
            <a:endParaRPr lang="de-DE" sz="1950" dirty="0">
              <a:solidFill>
                <a:srgbClr val="C14026"/>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9" name="Rechteck 8"/>
          <p:cNvSpPr/>
          <p:nvPr/>
        </p:nvSpPr>
        <p:spPr>
          <a:xfrm>
            <a:off x="0" y="3527630"/>
            <a:ext cx="1778311" cy="342401"/>
          </a:xfrm>
          <a:prstGeom prst="rect">
            <a:avLst/>
          </a:prstGeom>
        </p:spPr>
        <p:txBody>
          <a:bodyPr wrap="square">
            <a:spAutoFit/>
          </a:bodyPr>
          <a:lstStyle/>
          <a:p>
            <a:pPr algn="ctr"/>
            <a:r>
              <a:rPr lang="de-DE" sz="1625" b="1" dirty="0">
                <a:solidFill>
                  <a:srgbClr val="EF7D1D"/>
                </a:solidFill>
                <a:latin typeface="Source Sans Pro Semibold" charset="0"/>
                <a:ea typeface="Source Sans Pro Semibold" charset="0"/>
                <a:cs typeface="Source Sans Pro Semibold" charset="0"/>
              </a:rPr>
              <a:t>HTML</a:t>
            </a:r>
          </a:p>
        </p:txBody>
      </p:sp>
    </p:spTree>
    <p:extLst>
      <p:ext uri="{BB962C8B-B14F-4D97-AF65-F5344CB8AC3E}">
        <p14:creationId xmlns:p14="http://schemas.microsoft.com/office/powerpoint/2010/main" val="34547385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JSX</a:t>
            </a:r>
            <a:endParaRPr lang="de-DE" dirty="0"/>
          </a:p>
        </p:txBody>
      </p:sp>
      <p:sp>
        <p:nvSpPr>
          <p:cNvPr id="4" name="Rechteck 3"/>
          <p:cNvSpPr/>
          <p:nvPr/>
        </p:nvSpPr>
        <p:spPr>
          <a:xfrm>
            <a:off x="2184090" y="3527630"/>
            <a:ext cx="5537821" cy="1500411"/>
          </a:xfrm>
          <a:prstGeom prst="rect">
            <a:avLst/>
          </a:prstGeom>
        </p:spPr>
        <p:txBody>
          <a:bodyPr wrap="square" lIns="0" tIns="0" rIns="0" bIns="0">
            <a:spAutoFit/>
          </a:bodyPr>
          <a:lstStyle/>
          <a:p>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&lt;/div&gt;</a:t>
            </a:r>
            <a:endParaRPr lang="de-DE" sz="1950" dirty="0">
              <a:solidFill>
                <a:srgbClr val="C14026"/>
              </a:solidFill>
              <a:latin typeface="Source Code Pro Medium" charset="0"/>
              <a:ea typeface="Source Code Pro Medium" charset="0"/>
              <a:cs typeface="Source Code Pro Medium" charset="0"/>
            </a:endParaRPr>
          </a:p>
          <a:p>
            <a:endParaRPr lang="de-DE" sz="1950" dirty="0">
              <a:solidFill>
                <a:srgbClr val="C14026"/>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9" name="Rechteck 8"/>
          <p:cNvSpPr/>
          <p:nvPr/>
        </p:nvSpPr>
        <p:spPr>
          <a:xfrm>
            <a:off x="0" y="3527630"/>
            <a:ext cx="1778311" cy="369332"/>
          </a:xfrm>
          <a:prstGeom prst="rect">
            <a:avLst/>
          </a:prstGeom>
        </p:spPr>
        <p:txBody>
          <a:bodyPr wrap="square">
            <a:spAutoFit/>
          </a:bodyPr>
          <a:lstStyle/>
          <a:p>
            <a:pPr algn="ctr"/>
            <a:r>
              <a:rPr lang="de-DE" b="1" dirty="0">
                <a:solidFill>
                  <a:srgbClr val="025249"/>
                </a:solidFill>
                <a:latin typeface="Source Sans Pro Semibold" charset="0"/>
                <a:ea typeface="Source Sans Pro Semibold" charset="0"/>
                <a:cs typeface="Source Sans Pro Semibold" charset="0"/>
              </a:rPr>
              <a:t>JSX</a:t>
            </a:r>
          </a:p>
        </p:txBody>
      </p:sp>
    </p:spTree>
    <p:extLst>
      <p:ext uri="{BB962C8B-B14F-4D97-AF65-F5344CB8AC3E}">
        <p14:creationId xmlns:p14="http://schemas.microsoft.com/office/powerpoint/2010/main" val="12837111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a:t>
            </a:r>
            <a:endParaRPr lang="de-DE" dirty="0"/>
          </a:p>
        </p:txBody>
      </p:sp>
      <p:sp>
        <p:nvSpPr>
          <p:cNvPr id="4" name="Rechteck 3"/>
          <p:cNvSpPr/>
          <p:nvPr/>
        </p:nvSpPr>
        <p:spPr>
          <a:xfrm>
            <a:off x="2987406" y="3527630"/>
            <a:ext cx="6147787" cy="1500411"/>
          </a:xfrm>
          <a:prstGeom prst="rect">
            <a:avLst/>
          </a:prstGeom>
        </p:spPr>
        <p:txBody>
          <a:bodyPr wrap="square" lIns="0" tIns="0" rIns="0" bIns="0">
            <a:spAutoFit/>
          </a:bodyPr>
          <a:lstStyle/>
          <a:p>
            <a:r>
              <a:rPr lang="de-DE" sz="1950" dirty="0" err="1">
                <a:solidFill>
                  <a:srgbClr val="025249"/>
                </a:solidFill>
                <a:latin typeface="Source Code Pro" charset="0"/>
                <a:ea typeface="Source Code Pro" charset="0"/>
                <a:cs typeface="Source Code Pro" charset="0"/>
              </a:rPr>
              <a:t>React.createElement</a:t>
            </a:r>
            <a:r>
              <a:rPr lang="de-DE" sz="1950" dirty="0">
                <a:solidFill>
                  <a:srgbClr val="025249"/>
                </a:solidFill>
                <a:latin typeface="Source Code Pro" charset="0"/>
                <a:ea typeface="Source Code Pro" charset="0"/>
                <a:cs typeface="Source Code Pro" charset="0"/>
              </a:rPr>
              <a:t>(</a:t>
            </a:r>
          </a:p>
          <a:p>
            <a:r>
              <a:rPr lang="de-DE" sz="1950" dirty="0">
                <a:solidFill>
                  <a:srgbClr val="025249"/>
                </a:solidFill>
                <a:latin typeface="Source Code Pro" charset="0"/>
                <a:ea typeface="Source Code Pro" charset="0"/>
                <a:cs typeface="Source Code Pro" charset="0"/>
              </a:rPr>
              <a:t>  "div",</a:t>
            </a:r>
          </a:p>
          <a:p>
            <a:r>
              <a:rPr lang="de-DE" sz="1950" dirty="0">
                <a:solidFill>
                  <a:srgbClr val="025249"/>
                </a:solidFill>
                <a:latin typeface="Source Code Pro" charset="0"/>
                <a:ea typeface="Source Code Pro" charset="0"/>
                <a:cs typeface="Source Code Pro" charset="0"/>
              </a:rPr>
              <a:t>  { </a:t>
            </a:r>
            <a:r>
              <a:rPr lang="de-DE" sz="1950" dirty="0" err="1">
                <a:solidFill>
                  <a:srgbClr val="025249"/>
                </a:solidFill>
                <a:latin typeface="Source Code Pro" charset="0"/>
                <a:ea typeface="Source Code Pro" charset="0"/>
                <a:cs typeface="Source Code Pro" charset="0"/>
              </a:rPr>
              <a:t>className</a:t>
            </a:r>
            <a:r>
              <a:rPr lang="de-DE" sz="1950" dirty="0">
                <a:solidFill>
                  <a:srgbClr val="025249"/>
                </a:solidFill>
                <a:latin typeface="Source Code Pro" charset="0"/>
                <a:ea typeface="Source Code Pro" charset="0"/>
                <a:cs typeface="Source Code Pro" charset="0"/>
              </a:rPr>
              <a:t>: "</a:t>
            </a:r>
            <a:r>
              <a:rPr lang="de-DE" sz="1950" dirty="0" err="1">
                <a:solidFill>
                  <a:srgbClr val="025249"/>
                </a:solidFill>
                <a:latin typeface="Source Code Pro" charset="0"/>
                <a:ea typeface="Source Code Pro" charset="0"/>
                <a:cs typeface="Source Code Pro" charset="0"/>
              </a:rPr>
              <a:t>CheckLabel-unchecked</a:t>
            </a:r>
            <a:r>
              <a:rPr lang="de-DE" sz="1950" dirty="0">
                <a:solidFill>
                  <a:srgbClr val="025249"/>
                </a:solidFill>
                <a:latin typeface="Source Code Pro" charset="0"/>
                <a:ea typeface="Source Code Pro" charset="0"/>
                <a:cs typeface="Source Code Pro" charset="0"/>
              </a:rPr>
              <a:t>" },</a:t>
            </a:r>
          </a:p>
          <a:p>
            <a:r>
              <a:rPr lang="de-DE" sz="1950" dirty="0">
                <a:solidFill>
                  <a:srgbClr val="025249"/>
                </a:solidFill>
                <a:latin typeface="Source Code Pro" charset="0"/>
                <a:ea typeface="Source Code Pro" charset="0"/>
                <a:cs typeface="Source Code Pro" charset="0"/>
              </a:rPr>
              <a:t>  "At least 8 </a:t>
            </a:r>
            <a:r>
              <a:rPr lang="de-DE" sz="1950" dirty="0" err="1">
                <a:solidFill>
                  <a:srgbClr val="025249"/>
                </a:solidFill>
                <a:latin typeface="Source Code Pro" charset="0"/>
                <a:ea typeface="Source Code Pro" charset="0"/>
                <a:cs typeface="Source Code Pro" charset="0"/>
              </a:rPr>
              <a:t>characters</a:t>
            </a:r>
            <a:r>
              <a:rPr lang="de-DE" sz="1950" dirty="0">
                <a:solidFill>
                  <a:srgbClr val="025249"/>
                </a:solidFill>
                <a:latin typeface="Source Code Pro" charset="0"/>
                <a:ea typeface="Source Code Pro" charset="0"/>
                <a:cs typeface="Source Code Pro" charset="0"/>
              </a:rPr>
              <a:t> </a:t>
            </a:r>
            <a:r>
              <a:rPr lang="de-DE" sz="1950" dirty="0" err="1">
                <a:solidFill>
                  <a:srgbClr val="025249"/>
                </a:solidFill>
                <a:latin typeface="Source Code Pro" charset="0"/>
                <a:ea typeface="Source Code Pro" charset="0"/>
                <a:cs typeface="Source Code Pro" charset="0"/>
              </a:rPr>
              <a:t>long</a:t>
            </a:r>
            <a:r>
              <a:rPr lang="de-DE" sz="1950" dirty="0">
                <a:solidFill>
                  <a:srgbClr val="025249"/>
                </a:solidFill>
                <a:latin typeface="Source Code Pro" charset="0"/>
                <a:ea typeface="Source Code Pro" charset="0"/>
                <a:cs typeface="Source Code Pro" charset="0"/>
              </a:rPr>
              <a:t>."</a:t>
            </a:r>
          </a:p>
          <a:p>
            <a:r>
              <a:rPr lang="de-DE" sz="1950" dirty="0">
                <a:solidFill>
                  <a:srgbClr val="025249"/>
                </a:solidFill>
                <a:latin typeface="Source Code Pro" charset="0"/>
                <a:ea typeface="Source Code Pro" charset="0"/>
                <a:cs typeface="Source Code Pro" charset="0"/>
              </a:rPr>
              <a: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29"/>
            <a:ext cx="3287745" cy="646331"/>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Übersetzter </a:t>
            </a:r>
            <a:r>
              <a:rPr lang="de-DE" b="1" dirty="0" smtClean="0">
                <a:solidFill>
                  <a:srgbClr val="025249"/>
                </a:solidFill>
                <a:latin typeface="Source Sans Pro Semibold" charset="0"/>
                <a:ea typeface="Source Sans Pro Semibold" charset="0"/>
                <a:cs typeface="Source Sans Pro Semibold" charset="0"/>
              </a:rPr>
              <a:t>JS Code</a:t>
            </a:r>
            <a:endParaRPr lang="de-DE" b="1" dirty="0">
              <a:solidFill>
                <a:srgbClr val="025249"/>
              </a:solidFill>
              <a:latin typeface="Source Sans Pro Semibold" charset="0"/>
              <a:ea typeface="Source Sans Pro Semibold" charset="0"/>
              <a:cs typeface="Source Sans Pro Semibold" charset="0"/>
            </a:endParaRPr>
          </a:p>
          <a:p>
            <a:r>
              <a:rPr lang="de-DE" b="1" dirty="0">
                <a:solidFill>
                  <a:srgbClr val="025249"/>
                </a:solidFill>
                <a:latin typeface="Source Sans Pro Semibold" charset="0"/>
                <a:ea typeface="Source Sans Pro Semibold" charset="0"/>
                <a:cs typeface="Source Sans Pro Semibold" charset="0"/>
              </a:rPr>
              <a:t>(z.B. mittels Babel)</a:t>
            </a:r>
          </a:p>
        </p:txBody>
      </p:sp>
    </p:spTree>
    <p:extLst>
      <p:ext uri="{BB962C8B-B14F-4D97-AF65-F5344CB8AC3E}">
        <p14:creationId xmlns:p14="http://schemas.microsoft.com/office/powerpoint/2010/main" val="19388213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pc="100" dirty="0" smtClean="0"/>
              <a:t>http://</a:t>
            </a:r>
            <a:r>
              <a:rPr lang="de-DE" spc="100" dirty="0" err="1" smtClean="0"/>
              <a:t>nilshartmann.net</a:t>
            </a:r>
            <a:r>
              <a:rPr lang="de-DE" spc="100" dirty="0" smtClean="0"/>
              <a:t>/react-talk-jax2016.pdf</a:t>
            </a:r>
            <a:endParaRPr lang="de-DE" spc="100" dirty="0"/>
          </a:p>
        </p:txBody>
      </p:sp>
      <p:sp>
        <p:nvSpPr>
          <p:cNvPr id="3" name="Textfeld 2"/>
          <p:cNvSpPr txBox="1"/>
          <p:nvPr/>
        </p:nvSpPr>
        <p:spPr>
          <a:xfrm>
            <a:off x="2859198" y="1992090"/>
            <a:ext cx="4217821" cy="492443"/>
          </a:xfrm>
          <a:prstGeom prst="rect">
            <a:avLst/>
          </a:prstGeom>
          <a:noFill/>
        </p:spPr>
        <p:txBody>
          <a:bodyPr wrap="none" rtlCol="0">
            <a:spAutoFit/>
          </a:bodyPr>
          <a:lstStyle/>
          <a:p>
            <a:r>
              <a:rPr lang="de-DE" sz="2600" b="1" dirty="0">
                <a:solidFill>
                  <a:srgbClr val="36544F"/>
                </a:solidFill>
                <a:latin typeface="Source Sans Pro" charset="0"/>
                <a:ea typeface="Source Sans Pro" charset="0"/>
                <a:cs typeface="Source Sans Pro" charset="0"/>
              </a:rPr>
              <a:t>NILS@</a:t>
            </a:r>
            <a:r>
              <a:rPr lang="de-DE" sz="2600" b="1" dirty="0">
                <a:solidFill>
                  <a:srgbClr val="EF7D1D"/>
                </a:solidFill>
                <a:latin typeface="Source Sans Pro" charset="0"/>
                <a:ea typeface="Source Sans Pro" charset="0"/>
                <a:cs typeface="Source Sans Pro" charset="0"/>
              </a:rPr>
              <a:t>NILSHARTMANN</a:t>
            </a:r>
            <a:r>
              <a:rPr lang="de-DE" sz="2600" b="1" dirty="0">
                <a:solidFill>
                  <a:srgbClr val="36544F"/>
                </a:solidFill>
                <a:latin typeface="Source Sans Pro" charset="0"/>
                <a:ea typeface="Source Sans Pro" charset="0"/>
                <a:cs typeface="Source Sans Pro" charset="0"/>
              </a:rPr>
              <a:t>.NET</a:t>
            </a:r>
          </a:p>
        </p:txBody>
      </p:sp>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a:t>
            </a:r>
            <a:endParaRPr lang="de-DE" dirty="0"/>
          </a:p>
        </p:txBody>
      </p:sp>
      <p:sp>
        <p:nvSpPr>
          <p:cNvPr id="4" name="Rechteck 3"/>
          <p:cNvSpPr/>
          <p:nvPr/>
        </p:nvSpPr>
        <p:spPr>
          <a:xfrm>
            <a:off x="2987406" y="3527630"/>
            <a:ext cx="5537821" cy="1800493"/>
          </a:xfrm>
          <a:prstGeom prst="rect">
            <a:avLst/>
          </a:prstGeom>
        </p:spPr>
        <p:txBody>
          <a:bodyPr wrap="square" lIns="0" tIns="0" rIns="0" bIns="0">
            <a:spAutoFit/>
          </a:bodyPr>
          <a:lstStyle/>
          <a:p>
            <a:r>
              <a:rPr lang="de-DE" sz="1950" dirty="0" err="1">
                <a:solidFill>
                  <a:srgbClr val="EF7D1D"/>
                </a:solidFill>
                <a:latin typeface="Source Code Pro Medium" charset="0"/>
                <a:ea typeface="Source Code Pro Medium" charset="0"/>
                <a:cs typeface="Source Code Pro Medium" charset="0"/>
              </a:rPr>
              <a:t>function</a:t>
            </a:r>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a:t>
            </a:r>
          </a:p>
          <a:p>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return</a:t>
            </a:r>
            <a:r>
              <a:rPr lang="de-DE" sz="1950" dirty="0">
                <a:solidFill>
                  <a:srgbClr val="EF7D1D"/>
                </a:solidFill>
                <a:latin typeface="Source Code Pro Medium" charset="0"/>
                <a:ea typeface="Source Code Pro Medium" charset="0"/>
                <a:cs typeface="Source Code Pro Medium" charset="0"/>
              </a:rPr>
              <a:t> </a:t>
            </a:r>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className</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  &lt;/div</a:t>
            </a:r>
            <a:r>
              <a:rPr lang="de-DE" sz="1950" dirty="0">
                <a:solidFill>
                  <a:srgbClr val="025249"/>
                </a:solidFill>
                <a:latin typeface="Source Code Pro Medium" charset="0"/>
                <a:ea typeface="Source Code Pro Medium" charset="0"/>
                <a:cs typeface="Source Code Pro Medium" charset="0"/>
              </a:rPr>
              <a:t>&gt;</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5" name="Rechteck 4"/>
          <p:cNvSpPr/>
          <p:nvPr/>
        </p:nvSpPr>
        <p:spPr>
          <a:xfrm>
            <a:off x="7944684" y="4377639"/>
            <a:ext cx="1778311" cy="342401"/>
          </a:xfrm>
          <a:prstGeom prst="rect">
            <a:avLst/>
          </a:prstGeom>
        </p:spPr>
        <p:txBody>
          <a:bodyPr wrap="square">
            <a:spAutoFit/>
          </a:bodyPr>
          <a:lstStyle/>
          <a:p>
            <a:pPr algn="ctr"/>
            <a:r>
              <a:rPr lang="de-DE" sz="1625" b="1">
                <a:solidFill>
                  <a:srgbClr val="EF7D1D"/>
                </a:solidFill>
                <a:latin typeface="Source Sans Pro Semibold" charset="0"/>
                <a:ea typeface="Source Sans Pro Semibold" charset="0"/>
                <a:cs typeface="Source Sans Pro Semibold" charset="0"/>
              </a:rPr>
              <a:t>JSX</a:t>
            </a:r>
            <a:endParaRPr lang="de-DE" sz="1625" b="1" dirty="0">
              <a:solidFill>
                <a:srgbClr val="EF7D1D"/>
              </a:solidFill>
              <a:latin typeface="Source Sans Pro Semibold" charset="0"/>
              <a:ea typeface="Source Sans Pro Semibold" charset="0"/>
              <a:cs typeface="Source Sans Pro Semibold" charset="0"/>
            </a:endParaRPr>
          </a:p>
        </p:txBody>
      </p:sp>
      <p:sp>
        <p:nvSpPr>
          <p:cNvPr id="7" name="Rechteck 6"/>
          <p:cNvSpPr/>
          <p:nvPr/>
        </p:nvSpPr>
        <p:spPr>
          <a:xfrm>
            <a:off x="103155" y="3527630"/>
            <a:ext cx="2442687"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Komponentenfunktion</a:t>
            </a: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err="1">
                <a:solidFill>
                  <a:srgbClr val="025249"/>
                </a:solidFill>
                <a:latin typeface="Source Sans Pro Semibold" charset="0"/>
                <a:ea typeface="Source Sans Pro Semibold" charset="0"/>
                <a:cs typeface="Source Sans Pro Semibold" charset="0"/>
              </a:rPr>
              <a:t>CheckLabel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Rendern</a:t>
            </a:r>
            <a:endParaRPr lang="de-DE" dirty="0"/>
          </a:p>
        </p:txBody>
      </p:sp>
      <p:sp>
        <p:nvSpPr>
          <p:cNvPr id="4" name="Rechteck 3"/>
          <p:cNvSpPr/>
          <p:nvPr/>
        </p:nvSpPr>
        <p:spPr>
          <a:xfrm>
            <a:off x="2987406" y="3527630"/>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src</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dist.js</a:t>
            </a:r>
            <a:r>
              <a:rPr lang="de-DE" sz="1950" dirty="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3090674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Rendern</a:t>
            </a:r>
            <a:endParaRPr lang="de-DE" dirty="0"/>
          </a:p>
        </p:txBody>
      </p:sp>
      <p:sp>
        <p:nvSpPr>
          <p:cNvPr id="4" name="Rechteck 3"/>
          <p:cNvSpPr/>
          <p:nvPr/>
        </p:nvSpPr>
        <p:spPr>
          <a:xfrm>
            <a:off x="2987406" y="3527630"/>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 { . . . }</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/&gt;</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903986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490347" y="3834716"/>
            <a:ext cx="9415653" cy="2100575"/>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props</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return</a:t>
            </a:r>
            <a:r>
              <a:rPr lang="de-DE" sz="1950" dirty="0">
                <a:solidFill>
                  <a:srgbClr val="025249"/>
                </a:solidFill>
                <a:latin typeface="Source Code Pro Medium" charset="0"/>
                <a:ea typeface="Source Code Pro Medium" charset="0"/>
                <a:cs typeface="Source Code Pro Medium" charset="0"/>
              </a:rPr>
              <a:t> &lt;div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{props.</a:t>
            </a:r>
            <a:r>
              <a:rPr lang="de-DE" sz="1950" dirty="0" err="1">
                <a:solidFill>
                  <a:srgbClr val="EF7D1D"/>
                </a:solidFill>
                <a:latin typeface="Source Code Pro Medium" charset="0"/>
                <a:ea typeface="Source Code Pro Medium" charset="0"/>
                <a:cs typeface="Source Code Pro Medium" charset="0"/>
              </a:rPr>
              <a:t>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CheckLabel-unchecked</a:t>
            </a:r>
            <a:r>
              <a:rPr lang="de-DE" sz="1950" dirty="0">
                <a:solidFill>
                  <a:srgbClr val="EF7D1D"/>
                </a:solidFill>
                <a:latin typeface="Source Code Pro Medium" charset="0"/>
                <a:ea typeface="Source Code Pro Medium" charset="0"/>
                <a:cs typeface="Source Code Pro Medium" charset="0"/>
              </a:rPr>
              <a: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label</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&lt;/div&gt;;</a:t>
            </a:r>
          </a:p>
          <a:p>
            <a:r>
              <a:rPr lang="de-DE" sz="1950" dirty="0">
                <a:solidFill>
                  <a:srgbClr val="025249"/>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3" name="Rechteck 2"/>
          <p:cNvSpPr/>
          <p:nvPr/>
        </p:nvSpPr>
        <p:spPr>
          <a:xfrm>
            <a:off x="510906" y="2512710"/>
            <a:ext cx="4953000" cy="992836"/>
          </a:xfrm>
          <a:prstGeom prst="rect">
            <a:avLst/>
          </a:prstGeom>
        </p:spPr>
        <p:txBody>
          <a:bodyPr>
            <a:spAutoFit/>
          </a:bodyPr>
          <a:lstStyle/>
          <a:p>
            <a:r>
              <a:rPr lang="en-US" sz="1463" dirty="0">
                <a:solidFill>
                  <a:srgbClr val="41719C"/>
                </a:solidFill>
                <a:latin typeface="Source Code Pro Medium" charset="0"/>
                <a:ea typeface="Source Code Pro Medium" charset="0"/>
                <a:cs typeface="Source Code Pro Medium" charset="0"/>
              </a:rPr>
              <a:t>{</a:t>
            </a:r>
          </a:p>
          <a:p>
            <a:r>
              <a:rPr lang="en-US" sz="1463" dirty="0">
                <a:solidFill>
                  <a:srgbClr val="41719C"/>
                </a:solidFill>
                <a:latin typeface="Source Code Pro Medium" charset="0"/>
                <a:ea typeface="Source Code Pro Medium" charset="0"/>
                <a:cs typeface="Source Code Pro Medium" charset="0"/>
              </a:rPr>
              <a:t> checked: false,</a:t>
            </a:r>
          </a:p>
          <a:p>
            <a:r>
              <a:rPr lang="en-US" sz="1463" dirty="0">
                <a:solidFill>
                  <a:srgbClr val="41719C"/>
                </a:solidFill>
                <a:latin typeface="Source Code Pro Medium" charset="0"/>
                <a:ea typeface="Source Code Pro Medium" charset="0"/>
                <a:cs typeface="Source Code Pro Medium" charset="0"/>
              </a:rPr>
              <a:t> label: ‘At least 8 characters long.’ </a:t>
            </a:r>
          </a:p>
          <a:p>
            <a:r>
              <a:rPr lang="en-US" sz="1463" dirty="0">
                <a:solidFill>
                  <a:srgbClr val="41719C"/>
                </a:solidFill>
                <a:latin typeface="Source Code Pro Medium" charset="0"/>
                <a:ea typeface="Source Code Pro Medium" charset="0"/>
                <a:cs typeface="Source Code Pro Medium" charset="0"/>
              </a:rPr>
              <a:t>}</a:t>
            </a:r>
            <a:endParaRPr lang="de-DE" sz="1463" dirty="0">
              <a:solidFill>
                <a:srgbClr val="41719C"/>
              </a:solidFill>
              <a:latin typeface="Source Code Pro Medium" charset="0"/>
              <a:ea typeface="Source Code Pro Medium" charset="0"/>
              <a:cs typeface="Source Code Pro Medium" charset="0"/>
            </a:endParaRPr>
          </a:p>
        </p:txBody>
      </p:sp>
      <p:sp>
        <p:nvSpPr>
          <p:cNvPr id="9" name="Freihandform 8"/>
          <p:cNvSpPr/>
          <p:nvPr/>
        </p:nvSpPr>
        <p:spPr>
          <a:xfrm rot="1711940">
            <a:off x="3964538" y="3332644"/>
            <a:ext cx="308027" cy="497667"/>
          </a:xfrm>
          <a:custGeom>
            <a:avLst/>
            <a:gdLst>
              <a:gd name="connsiteX0" fmla="*/ 0 w 589043"/>
              <a:gd name="connsiteY0" fmla="*/ 45756 h 801660"/>
              <a:gd name="connsiteX1" fmla="*/ 585216 w 589043"/>
              <a:gd name="connsiteY1" fmla="*/ 82332 h 801660"/>
              <a:gd name="connsiteX2" fmla="*/ 268224 w 589043"/>
              <a:gd name="connsiteY2" fmla="*/ 801660 h 801660"/>
            </a:gdLst>
            <a:ahLst/>
            <a:cxnLst>
              <a:cxn ang="0">
                <a:pos x="connsiteX0" y="connsiteY0"/>
              </a:cxn>
              <a:cxn ang="0">
                <a:pos x="connsiteX1" y="connsiteY1"/>
              </a:cxn>
              <a:cxn ang="0">
                <a:pos x="connsiteX2" y="connsiteY2"/>
              </a:cxn>
            </a:cxnLst>
            <a:rect l="l" t="t" r="r" b="b"/>
            <a:pathLst>
              <a:path w="589043" h="801660">
                <a:moveTo>
                  <a:pt x="0" y="45756"/>
                </a:moveTo>
                <a:cubicBezTo>
                  <a:pt x="270256" y="1052"/>
                  <a:pt x="540512" y="-43652"/>
                  <a:pt x="585216" y="82332"/>
                </a:cubicBezTo>
                <a:cubicBezTo>
                  <a:pt x="629920" y="208316"/>
                  <a:pt x="268224" y="801660"/>
                  <a:pt x="268224" y="801660"/>
                </a:cubicBezTo>
              </a:path>
            </a:pathLst>
          </a:custGeom>
          <a:noFill/>
          <a:ln w="25400">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5579772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CheckLabel</a:t>
            </a:r>
            <a:r>
              <a:rPr lang="de-DE" sz="1625" dirty="0">
                <a:solidFill>
                  <a:srgbClr val="025249"/>
                </a:solidFill>
                <a:latin typeface="Source Code Pro Medium" charset="0"/>
                <a:ea typeface="Source Code Pro Medium" charset="0"/>
                <a:cs typeface="Source Code Pro Medium" charset="0"/>
              </a:rPr>
              <a:t>(</a:t>
            </a:r>
            <a:r>
              <a:rPr lang="de-DE" sz="1625" dirty="0" err="1">
                <a:solidFill>
                  <a:srgbClr val="025249"/>
                </a:solidFill>
                <a:latin typeface="Source Code Pro Medium" charset="0"/>
                <a:ea typeface="Source Code Pro Medium" charset="0"/>
                <a:cs typeface="Source Code Pro Medium" charset="0"/>
              </a:rPr>
              <a:t>props</a:t>
            </a:r>
            <a:r>
              <a:rPr lang="de-DE" sz="1625" dirty="0">
                <a:solidFill>
                  <a:srgbClr val="025249"/>
                </a:solidFill>
                <a:latin typeface="Source Code Pro Medium" charset="0"/>
                <a:ea typeface="Source Code Pro Medium" charset="0"/>
                <a:cs typeface="Source Code Pro Medium" charset="0"/>
              </a:rPr>
              <a:t>) {</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a:solidFill>
                  <a:srgbClr val="EF7D1D"/>
                </a:solidFill>
                <a:latin typeface="Source Code Pro Medium" charset="0"/>
                <a:ea typeface="Source Code Pro Medium" charset="0"/>
                <a:cs typeface="Source Code Pro Medium" charset="0"/>
              </a:rPr>
              <a:t>CheckLabel.propTypes</a:t>
            </a:r>
            <a:r>
              <a:rPr lang="de-DE" sz="1625" dirty="0">
                <a:solidFill>
                  <a:srgbClr val="EF7D1D"/>
                </a:solidFill>
                <a:latin typeface="Source Code Pro Medium" charset="0"/>
                <a:ea typeface="Source Code Pro Medium" charset="0"/>
                <a:cs typeface="Source Code Pro Medium" charset="0"/>
              </a:rPr>
              <a:t> = {</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label</a:t>
            </a:r>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React.PropTypes.string.isRequired</a:t>
            </a:r>
            <a:r>
              <a:rPr lang="de-DE" sz="1625" dirty="0">
                <a:solidFill>
                  <a:srgbClr val="EF7D1D"/>
                </a:solidFill>
                <a:latin typeface="Source Code Pro Medium" charset="0"/>
                <a:ea typeface="Source Code Pro Medium" charset="0"/>
                <a:cs typeface="Source Code Pro Medium" charset="0"/>
              </a:rPr>
              <a:t>,</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checked</a:t>
            </a:r>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React.PropTypes.bool</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Properties beschreiben</a:t>
            </a:r>
          </a:p>
        </p:txBody>
      </p:sp>
      <p:pic>
        <p:nvPicPr>
          <p:cNvPr id="8" name="Bild 7"/>
          <p:cNvPicPr>
            <a:picLocks noChangeAspect="1"/>
          </p:cNvPicPr>
          <p:nvPr/>
        </p:nvPicPr>
        <p:blipFill>
          <a:blip r:embed="rId3"/>
          <a:stretch>
            <a:fillRect/>
          </a:stretch>
        </p:blipFill>
        <p:spPr>
          <a:xfrm>
            <a:off x="2897506" y="5468264"/>
            <a:ext cx="6866991" cy="355512"/>
          </a:xfrm>
          <a:prstGeom prst="rect">
            <a:avLst/>
          </a:prstGeom>
        </p:spPr>
      </p:pic>
      <p:sp>
        <p:nvSpPr>
          <p:cNvPr id="10" name="Rechteck 9"/>
          <p:cNvSpPr/>
          <p:nvPr/>
        </p:nvSpPr>
        <p:spPr>
          <a:xfrm>
            <a:off x="93249" y="5508482"/>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Laufzeit</a:t>
            </a:r>
          </a:p>
        </p:txBody>
      </p:sp>
    </p:spTree>
    <p:extLst>
      <p:ext uri="{BB962C8B-B14F-4D97-AF65-F5344CB8AC3E}">
        <p14:creationId xmlns:p14="http://schemas.microsoft.com/office/powerpoint/2010/main" val="107441202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Verwenden</a:t>
            </a:r>
            <a:endParaRPr lang="de-DE" dirty="0"/>
          </a:p>
        </p:txBody>
      </p:sp>
      <p:sp>
        <p:nvSpPr>
          <p:cNvPr id="4" name="Rechteck 3"/>
          <p:cNvSpPr/>
          <p:nvPr/>
        </p:nvSpPr>
        <p:spPr>
          <a:xfrm>
            <a:off x="2987406" y="3230103"/>
            <a:ext cx="6721221" cy="3000821"/>
          </a:xfrm>
          <a:prstGeom prst="rect">
            <a:avLst/>
          </a:prstGeom>
        </p:spPr>
        <p:txBody>
          <a:bodyPr wrap="square" lIns="0" tIns="0" rIns="0" bIns="0">
            <a:spAutoFit/>
          </a:bodyPr>
          <a:lstStyle/>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CheckLabelList</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return</a:t>
            </a:r>
            <a:r>
              <a:rPr lang="de-DE" sz="1625" dirty="0">
                <a:solidFill>
                  <a:srgbClr val="025249"/>
                </a:solidFill>
                <a:latin typeface="Source Code Pro" charset="0"/>
                <a:ea typeface="Source Code Pro" charset="0"/>
                <a:cs typeface="Source Code Pro" charset="0"/>
              </a:rPr>
              <a:t> &lt;div&gt; </a:t>
            </a:r>
          </a:p>
          <a:p>
            <a:r>
              <a:rPr lang="de-DE" sz="1625" dirty="0">
                <a:solidFill>
                  <a:srgbClr val="025249"/>
                </a:solidFill>
                <a:latin typeface="Source Code Pro" charset="0"/>
                <a:ea typeface="Source Code Pro" charset="0"/>
                <a:cs typeface="Source Code Pro" charset="0"/>
              </a:rPr>
              <a:t>    </a:t>
            </a:r>
            <a:r>
              <a:rPr lang="de-DE" sz="1625" dirty="0">
                <a:solidFill>
                  <a:srgbClr val="EF7D1D"/>
                </a:solidFill>
                <a:latin typeface="Source Code Pro" charset="0"/>
                <a:ea typeface="Source Code Pro" charset="0"/>
                <a:cs typeface="Source Code Pro" charset="0"/>
              </a:rPr>
              <a:t>&lt;</a:t>
            </a:r>
            <a:r>
              <a:rPr lang="de-DE" sz="1625" dirty="0" err="1">
                <a:solidFill>
                  <a:srgbClr val="EF7D1D"/>
                </a:solidFill>
                <a:latin typeface="Source Code Pro" charset="0"/>
                <a:ea typeface="Source Code Pro" charset="0"/>
                <a:cs typeface="Source Code Pro" charset="0"/>
              </a:rPr>
              <a:t>CheckLabel</a:t>
            </a:r>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checked</a:t>
            </a:r>
            <a:r>
              <a:rPr lang="de-DE" sz="1625" dirty="0">
                <a:solidFill>
                  <a:srgbClr val="EF7D1D"/>
                </a:solidFill>
                <a:latin typeface="Source Code Pro" charset="0"/>
                <a:ea typeface="Source Code Pro" charset="0"/>
                <a:cs typeface="Source Code Pro" charset="0"/>
              </a:rPr>
              <a:t>={</a:t>
            </a:r>
            <a:r>
              <a:rPr lang="de-DE" sz="1625" dirty="0" err="1">
                <a:solidFill>
                  <a:srgbClr val="EF7D1D"/>
                </a:solidFill>
                <a:latin typeface="Source Code Pro" charset="0"/>
                <a:ea typeface="Source Code Pro" charset="0"/>
                <a:cs typeface="Source Code Pro" charset="0"/>
              </a:rPr>
              <a:t>false</a:t>
            </a:r>
            <a:r>
              <a:rPr lang="de-DE" sz="1625" dirty="0">
                <a:solidFill>
                  <a:srgbClr val="EF7D1D"/>
                </a:solidFill>
                <a:latin typeface="Source Code Pro" charset="0"/>
                <a:ea typeface="Source Code Pro" charset="0"/>
                <a:cs typeface="Source Code Pro" charset="0"/>
              </a:rPr>
              <a:t>} </a:t>
            </a:r>
          </a:p>
          <a:p>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label</a:t>
            </a:r>
            <a:r>
              <a:rPr lang="de-DE" sz="1625" dirty="0">
                <a:solidFill>
                  <a:srgbClr val="EF7D1D"/>
                </a:solidFill>
                <a:latin typeface="Source Code Pro" charset="0"/>
                <a:ea typeface="Source Code Pro" charset="0"/>
                <a:cs typeface="Source Code Pro" charset="0"/>
              </a:rPr>
              <a:t>=</a:t>
            </a:r>
            <a:r>
              <a:rPr lang="fr-FR" sz="1625" dirty="0">
                <a:solidFill>
                  <a:srgbClr val="EF7D1D"/>
                </a:solidFill>
                <a:latin typeface="Source Code Pro" charset="0"/>
                <a:ea typeface="Source Code Pro" charset="0"/>
                <a:cs typeface="Source Code Pro" charset="0"/>
              </a:rPr>
              <a:t>'At least 8 </a:t>
            </a:r>
            <a:r>
              <a:rPr lang="fr-FR" sz="1625" dirty="0" err="1">
                <a:solidFill>
                  <a:srgbClr val="EF7D1D"/>
                </a:solidFill>
                <a:latin typeface="Source Code Pro" charset="0"/>
                <a:ea typeface="Source Code Pro" charset="0"/>
                <a:cs typeface="Source Code Pro" charset="0"/>
              </a:rPr>
              <a:t>characters</a:t>
            </a:r>
            <a:r>
              <a:rPr lang="fr-FR" sz="1625" dirty="0">
                <a:solidFill>
                  <a:srgbClr val="EF7D1D"/>
                </a:solidFill>
                <a:latin typeface="Source Code Pro" charset="0"/>
                <a:ea typeface="Source Code Pro" charset="0"/>
                <a:cs typeface="Source Code Pro" charset="0"/>
              </a:rPr>
              <a:t> long' /&gt;</a:t>
            </a:r>
          </a:p>
          <a:p>
            <a:r>
              <a:rPr lang="fr-FR" sz="1625" dirty="0">
                <a:solidFill>
                  <a:srgbClr val="EF7D1D"/>
                </a:solidFill>
                <a:latin typeface="Source Code Pro" charset="0"/>
                <a:ea typeface="Source Code Pro" charset="0"/>
                <a:cs typeface="Source Code Pro" charset="0"/>
              </a:rPr>
              <a:t>    &lt;</a:t>
            </a:r>
            <a:r>
              <a:rPr lang="fr-FR" sz="1625" dirty="0" err="1">
                <a:solidFill>
                  <a:srgbClr val="EF7D1D"/>
                </a:solidFill>
                <a:latin typeface="Source Code Pro" charset="0"/>
                <a:ea typeface="Source Code Pro" charset="0"/>
                <a:cs typeface="Source Code Pro" charset="0"/>
              </a:rPr>
              <a:t>CheckLabel</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checked</a:t>
            </a:r>
            <a:r>
              <a:rPr lang="fr-FR" sz="1625" dirty="0">
                <a:solidFill>
                  <a:srgbClr val="EF7D1D"/>
                </a:solidFill>
                <a:latin typeface="Source Code Pro" charset="0"/>
                <a:ea typeface="Source Code Pro" charset="0"/>
                <a:cs typeface="Source Code Pro" charset="0"/>
              </a:rPr>
              <a:t>={</a:t>
            </a:r>
            <a:r>
              <a:rPr lang="fr-FR" sz="1625" dirty="0" err="1">
                <a:solidFill>
                  <a:srgbClr val="EF7D1D"/>
                </a:solidFill>
                <a:latin typeface="Source Code Pro" charset="0"/>
                <a:ea typeface="Source Code Pro" charset="0"/>
                <a:cs typeface="Source Code Pro" charset="0"/>
              </a:rPr>
              <a:t>true</a:t>
            </a:r>
            <a:r>
              <a:rPr lang="fr-FR" sz="1625" dirty="0">
                <a:solidFill>
                  <a:srgbClr val="EF7D1D"/>
                </a:solidFill>
                <a:latin typeface="Source Code Pro" charset="0"/>
                <a:ea typeface="Source Code Pro" charset="0"/>
                <a:cs typeface="Source Code Pro" charset="0"/>
              </a:rPr>
              <a:t>} </a:t>
            </a:r>
          </a:p>
          <a:p>
            <a:r>
              <a:rPr lang="fr-FR" sz="1625" dirty="0">
                <a:solidFill>
                  <a:srgbClr val="EF7D1D"/>
                </a:solidFill>
                <a:latin typeface="Source Code Pro" charset="0"/>
                <a:ea typeface="Source Code Pro" charset="0"/>
                <a:cs typeface="Source Code Pro" charset="0"/>
              </a:rPr>
              <a:t>       label='</a:t>
            </a:r>
            <a:r>
              <a:rPr lang="fr-FR" sz="1625" dirty="0" err="1">
                <a:solidFill>
                  <a:srgbClr val="EF7D1D"/>
                </a:solidFill>
                <a:latin typeface="Source Code Pro" charset="0"/>
                <a:ea typeface="Source Code Pro" charset="0"/>
                <a:cs typeface="Source Code Pro" charset="0"/>
              </a:rPr>
              <a:t>Contains</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uppercase</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letters</a:t>
            </a:r>
            <a:r>
              <a:rPr lang="fr-FR" sz="1625" dirty="0">
                <a:solidFill>
                  <a:srgbClr val="EF7D1D"/>
                </a:solidFill>
                <a:latin typeface="Source Code Pro" charset="0"/>
                <a:ea typeface="Source Code Pro" charset="0"/>
                <a:cs typeface="Source Code Pro" charset="0"/>
              </a:rPr>
              <a:t>.' /&gt;</a:t>
            </a:r>
            <a:endParaRPr lang="de-DE" sz="1625" dirty="0">
              <a:solidFill>
                <a:srgbClr val="EF7D1D"/>
              </a:solidFill>
              <a:latin typeface="Source Code Pro" charset="0"/>
              <a:ea typeface="Source Code Pro" charset="0"/>
              <a:cs typeface="Source Code Pro" charset="0"/>
            </a:endParaRPr>
          </a:p>
          <a:p>
            <a:r>
              <a:rPr lang="de-DE" sz="1625" dirty="0">
                <a:solidFill>
                  <a:srgbClr val="025249"/>
                </a:solidFill>
                <a:latin typeface="Source Code Pro" charset="0"/>
                <a:ea typeface="Source Code Pro" charset="0"/>
                <a:cs typeface="Source Code Pro" charset="0"/>
              </a:rPr>
              <a:t>  &lt;/div&gt;;</a:t>
            </a:r>
          </a:p>
          <a:p>
            <a:r>
              <a:rPr lang="de-DE" sz="1625" dirty="0">
                <a:solidFill>
                  <a:srgbClr val="025249"/>
                </a:solidFill>
                <a:latin typeface="Source Code Pro" charset="0"/>
                <a:ea typeface="Source Code Pro" charset="0"/>
                <a:cs typeface="Source Code Pro" charset="0"/>
              </a:rPr>
              <a:t>}</a:t>
            </a:r>
          </a:p>
          <a:p>
            <a:endParaRPr lang="de-DE" sz="1625" dirty="0">
              <a:solidFill>
                <a:srgbClr val="025249"/>
              </a:solidFill>
              <a:latin typeface="Source Code Pro" charset="0"/>
              <a:ea typeface="Source Code Pro" charset="0"/>
              <a:cs typeface="Source Code Pro" charset="0"/>
            </a:endParaRPr>
          </a:p>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CheckLabel</a:t>
            </a:r>
            <a:r>
              <a:rPr lang="de-DE" sz="1625" dirty="0">
                <a:solidFill>
                  <a:srgbClr val="025249"/>
                </a:solidFill>
                <a:latin typeface="Source Code Pro" charset="0"/>
                <a:ea typeface="Source Code Pro" charset="0"/>
                <a:cs typeface="Source Code Pro" charset="0"/>
              </a:rPr>
              <a:t>(</a:t>
            </a:r>
            <a:r>
              <a:rPr lang="de-DE" sz="1625" dirty="0" err="1">
                <a:solidFill>
                  <a:srgbClr val="025249"/>
                </a:solidFill>
                <a:latin typeface="Source Code Pro" charset="0"/>
                <a:ea typeface="Source Code Pro" charset="0"/>
                <a:cs typeface="Source Code Pro" charset="0"/>
              </a:rPr>
              <a:t>props</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 . . .</a:t>
            </a:r>
          </a:p>
          <a:p>
            <a:r>
              <a:rPr lang="de-DE" sz="1625" dirty="0">
                <a:solidFill>
                  <a:srgbClr val="025249"/>
                </a:solidFill>
                <a:latin typeface="Source Code Pro" charset="0"/>
                <a:ea typeface="Source Code Pro" charset="0"/>
                <a:cs typeface="Source Code Pro" charset="0"/>
              </a:rPr>
              <a:t>}</a:t>
            </a:r>
          </a:p>
        </p:txBody>
      </p:sp>
      <p:pic>
        <p:nvPicPr>
          <p:cNvPr id="9" name="Bild 8"/>
          <p:cNvPicPr>
            <a:picLocks noChangeAspect="1"/>
          </p:cNvPicPr>
          <p:nvPr/>
        </p:nvPicPr>
        <p:blipFill>
          <a:blip r:embed="rId3"/>
          <a:stretch>
            <a:fillRect/>
          </a:stretch>
        </p:blipFill>
        <p:spPr>
          <a:xfrm>
            <a:off x="2987406" y="2028549"/>
            <a:ext cx="3931189" cy="642451"/>
          </a:xfrm>
          <a:prstGeom prst="rect">
            <a:avLst/>
          </a:prstGeom>
        </p:spPr>
      </p:pic>
      <p:sp>
        <p:nvSpPr>
          <p:cNvPr id="12" name="Inhaltsplatzhalter 6"/>
          <p:cNvSpPr txBox="1">
            <a:spLocks/>
          </p:cNvSpPr>
          <p:nvPr/>
        </p:nvSpPr>
        <p:spPr>
          <a:xfrm>
            <a:off x="855282" y="2224815"/>
            <a:ext cx="1547770"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CheckLabelList</a:t>
            </a:r>
            <a:endParaRPr lang="de-DE" sz="1050" b="1" spc="41"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flipH="1">
            <a:off x="2461948" y="2353618"/>
            <a:ext cx="362545"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V="1">
            <a:off x="2824493" y="2028549"/>
            <a:ext cx="0" cy="642451"/>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nvGrpSpPr>
          <p:cNvPr id="23" name="Gruppierung 22"/>
          <p:cNvGrpSpPr/>
          <p:nvPr/>
        </p:nvGrpSpPr>
        <p:grpSpPr>
          <a:xfrm>
            <a:off x="7026278" y="2179189"/>
            <a:ext cx="1671190" cy="341171"/>
            <a:chOff x="8562382" y="1484370"/>
            <a:chExt cx="2056849" cy="419903"/>
          </a:xfrm>
        </p:grpSpPr>
        <p:sp>
          <p:nvSpPr>
            <p:cNvPr id="17" name="Inhaltsplatzhalter 6"/>
            <p:cNvSpPr txBox="1">
              <a:spLocks/>
            </p:cNvSpPr>
            <p:nvPr/>
          </p:nvSpPr>
          <p:spPr>
            <a:xfrm>
              <a:off x="9326145" y="1574513"/>
              <a:ext cx="1293086" cy="232739"/>
            </a:xfrm>
            <a:prstGeom prst="rect">
              <a:avLst/>
            </a:prstGeom>
          </p:spPr>
          <p:txBody>
            <a:bodyPr vert="horz" lIns="0" tIns="0" rIns="0" bIns="0" rtlCol="0">
              <a:normAutofit fontScale="92500" lnSpcReduction="2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Semibold" charset="0"/>
                  <a:ea typeface="Source Sans Pro Semibold" charset="0"/>
                  <a:cs typeface="Source Sans Pro Semibold" charset="0"/>
                </a:rPr>
                <a:t>CheckLabel</a:t>
              </a:r>
              <a:endParaRPr lang="de-DE" sz="1600" b="1" spc="41" dirty="0">
                <a:solidFill>
                  <a:srgbClr val="41719C"/>
                </a:solidFill>
                <a:latin typeface="Source Sans Pro Semibold" charset="0"/>
                <a:ea typeface="Source Sans Pro Semibold" charset="0"/>
                <a:cs typeface="Source Sans Pro Semibold" charset="0"/>
              </a:endParaRPr>
            </a:p>
          </p:txBody>
        </p:sp>
        <p:grpSp>
          <p:nvGrpSpPr>
            <p:cNvPr id="18" name="Gruppieren 25"/>
            <p:cNvGrpSpPr/>
            <p:nvPr/>
          </p:nvGrpSpPr>
          <p:grpSpPr>
            <a:xfrm>
              <a:off x="8562382" y="1484370"/>
              <a:ext cx="325485" cy="419903"/>
              <a:chOff x="7456115" y="1392211"/>
              <a:chExt cx="223107" cy="419903"/>
            </a:xfrm>
          </p:grpSpPr>
          <p:cxnSp>
            <p:nvCxnSpPr>
              <p:cNvPr id="20" name="Gerade Verbindung 10"/>
              <p:cNvCxnSpPr/>
              <p:nvPr/>
            </p:nvCxnSpPr>
            <p:spPr>
              <a:xfrm flipH="1">
                <a:off x="7456116" y="1392211"/>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7679221" y="1392211"/>
                <a:ext cx="0" cy="419437"/>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flipH="1">
                <a:off x="7456115" y="1812114"/>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cxnSp>
          <p:nvCxnSpPr>
            <p:cNvPr id="19" name="Gerade Verbindung 10"/>
            <p:cNvCxnSpPr/>
            <p:nvPr/>
          </p:nvCxnSpPr>
          <p:spPr>
            <a:xfrm flipH="1">
              <a:off x="8887866" y="1694321"/>
              <a:ext cx="325484"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sp>
        <p:nvSpPr>
          <p:cNvPr id="15" name="Rechteck 14"/>
          <p:cNvSpPr/>
          <p:nvPr/>
        </p:nvSpPr>
        <p:spPr>
          <a:xfrm>
            <a:off x="906049" y="1030605"/>
            <a:ext cx="5761451" cy="400110"/>
          </a:xfrm>
          <a:prstGeom prst="rect">
            <a:avLst/>
          </a:prstGeom>
        </p:spPr>
        <p:txBody>
          <a:bodyPr wrap="square">
            <a:spAutoFit/>
          </a:bodyPr>
          <a:lstStyle/>
          <a:p>
            <a:pPr marL="285750" indent="-285750">
              <a:buFont typeface="Arial" charset="0"/>
              <a:buChar char="•"/>
            </a:pPr>
            <a:r>
              <a:rPr lang="de-DE" sz="2000" b="1" dirty="0" smtClean="0">
                <a:solidFill>
                  <a:srgbClr val="025249"/>
                </a:solidFill>
                <a:latin typeface="Source Sans Pro Semibold" charset="0"/>
                <a:ea typeface="Source Sans Pro Semibold" charset="0"/>
                <a:cs typeface="Source Sans Pro Semibold" charset="0"/>
              </a:rPr>
              <a:t>Komponenten sind </a:t>
            </a:r>
            <a:r>
              <a:rPr lang="de-DE" sz="2000" b="1" dirty="0" smtClean="0">
                <a:solidFill>
                  <a:srgbClr val="EF7D1D"/>
                </a:solidFill>
                <a:latin typeface="Source Sans Pro Semibold" charset="0"/>
                <a:ea typeface="Source Sans Pro Semibold" charset="0"/>
                <a:cs typeface="Source Sans Pro Semibold" charset="0"/>
              </a:rPr>
              <a:t>zusammensetzbar</a:t>
            </a:r>
            <a:endParaRPr lang="de-DE" sz="20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7215538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(props) {</a:t>
            </a:r>
          </a:p>
          <a:p>
            <a:r>
              <a:rPr lang="en-US" sz="1625" dirty="0">
                <a:solidFill>
                  <a:srgbClr val="025249"/>
                </a:solidFill>
                <a:latin typeface="Source Code Pro Medium" charset="0"/>
                <a:ea typeface="Source Code Pro Medium" charset="0"/>
                <a:cs typeface="Source Code Pro Medium" charset="0"/>
              </a:rPr>
              <a:t>  return &lt;div&gt;</a:t>
            </a: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props.checks.map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a:t>
            </a:r>
            <a:endParaRPr lang="en-US" sz="1625" dirty="0" smtClean="0">
              <a:solidFill>
                <a:srgbClr val="EF7D1D"/>
              </a:solidFill>
              <a:latin typeface="Source Code Pro Medium" charset="0"/>
              <a:ea typeface="Source Code Pro Medium" charset="0"/>
              <a:cs typeface="Source Code Pro Medium" charset="0"/>
            </a:endParaRPr>
          </a:p>
          <a:p>
            <a:r>
              <a:rPr lang="en-US" sz="1625" dirty="0">
                <a:solidFill>
                  <a:srgbClr val="EF7D1D"/>
                </a:solidFill>
                <a:latin typeface="Source Code Pro Medium" charset="0"/>
                <a:ea typeface="Source Code Pro Medium" charset="0"/>
                <a:cs typeface="Source Code Pro Medium" charset="0"/>
              </a:rPr>
              <a:t> </a:t>
            </a:r>
            <a:r>
              <a:rPr lang="en-US" sz="1625" dirty="0" smtClean="0">
                <a:solidFill>
                  <a:srgbClr val="EF7D1D"/>
                </a:solidFill>
                <a:latin typeface="Source Code Pro Medium" charset="0"/>
                <a:ea typeface="Source Code Pro Medium" charset="0"/>
                <a:cs typeface="Source Code Pro Medium" charset="0"/>
              </a:rPr>
              <a:t>                                label</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checked={</a:t>
            </a:r>
            <a:r>
              <a:rPr lang="en-US" sz="1625" dirty="0" err="1">
                <a:solidFill>
                  <a:srgbClr val="EF7D1D"/>
                </a:solidFill>
                <a:latin typeface="Source Code Pro Medium" charset="0"/>
                <a:ea typeface="Source Code Pro Medium" charset="0"/>
                <a:cs typeface="Source Code Pro Medium" charset="0"/>
              </a:rPr>
              <a:t>c.checked</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key={</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 /&gt;)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&lt;/div&gt;;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7813256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Komponenten Klassen</a:t>
            </a:r>
            <a:endParaRPr lang="de-DE" dirty="0"/>
          </a:p>
        </p:txBody>
      </p:sp>
      <p:sp>
        <p:nvSpPr>
          <p:cNvPr id="4" name="Rechteck 3"/>
          <p:cNvSpPr/>
          <p:nvPr/>
        </p:nvSpPr>
        <p:spPr>
          <a:xfrm>
            <a:off x="2753869" y="1552684"/>
            <a:ext cx="7152132" cy="4251164"/>
          </a:xfrm>
          <a:prstGeom prst="rect">
            <a:avLst/>
          </a:prstGeom>
        </p:spPr>
        <p:txBody>
          <a:bodyPr wrap="square" lIns="0" tIns="0" rIns="0" bIns="0">
            <a:spAutoFit/>
          </a:bodyPr>
          <a:lstStyle/>
          <a:p>
            <a:r>
              <a:rPr lang="en-US" sz="1625" dirty="0">
                <a:solidFill>
                  <a:srgbClr val="EF7D1D"/>
                </a:solidFill>
                <a:latin typeface="Source Code Pro Medium" charset="0"/>
                <a:ea typeface="Source Code Pro Medium" charset="0"/>
                <a:cs typeface="Source Code Pro Medium" charset="0"/>
              </a:rPr>
              <a:t>class </a:t>
            </a:r>
            <a:r>
              <a:rPr lang="en-US" sz="1625" dirty="0" err="1">
                <a:solidFill>
                  <a:srgbClr val="EF7D1D"/>
                </a:solidFill>
                <a:latin typeface="Source Code Pro Medium" charset="0"/>
                <a:ea typeface="Source Code Pro Medium" charset="0"/>
                <a:cs typeface="Source Code Pro Medium" charset="0"/>
              </a:rPr>
              <a:t>CheckLabelList</a:t>
            </a:r>
            <a:r>
              <a:rPr lang="en-US" sz="1625" dirty="0">
                <a:solidFill>
                  <a:srgbClr val="EF7D1D"/>
                </a:solidFill>
                <a:latin typeface="Source Code Pro Medium" charset="0"/>
                <a:ea typeface="Source Code Pro Medium" charset="0"/>
                <a:cs typeface="Source Code Pro Medium" charset="0"/>
              </a:rPr>
              <a:t> extends </a:t>
            </a:r>
            <a:r>
              <a:rPr lang="en-US" sz="1625" dirty="0" err="1">
                <a:solidFill>
                  <a:srgbClr val="EF7D1D"/>
                </a:solidFill>
                <a:latin typeface="Source Code Pro Medium" charset="0"/>
                <a:ea typeface="Source Code Pro Medium" charset="0"/>
                <a:cs typeface="Source Code Pro Medium" charset="0"/>
              </a:rPr>
              <a:t>React.Component</a:t>
            </a:r>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constructor(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 </a:t>
            </a:r>
          </a:p>
          <a:p>
            <a:r>
              <a:rPr lang="en-US" sz="1625" dirty="0">
                <a:solidFill>
                  <a:srgbClr val="025249"/>
                </a:solidFill>
                <a:latin typeface="Source Code Pro Medium" charset="0"/>
                <a:ea typeface="Source Code Pro Medium" charset="0"/>
                <a:cs typeface="Source Code Pro Medium" charset="0"/>
              </a:rPr>
              <a:t>    super(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a:t>
            </a:r>
          </a:p>
          <a:p>
            <a:r>
              <a:rPr lang="en-US" sz="1625" dirty="0">
                <a:solidFill>
                  <a:srgbClr val="025249"/>
                </a:solidFill>
                <a:latin typeface="Source Code Pro Medium" charset="0"/>
                <a:ea typeface="Source Code Pro Medium" charset="0"/>
                <a:cs typeface="Source Code Pro Medium" charset="0"/>
              </a:rPr>
              <a:t>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componentDidMount</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componentWillReceiveProps</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shouldComponentUpdate</a:t>
            </a:r>
            <a:r>
              <a:rPr lang="en-US" sz="1625" dirty="0">
                <a:solidFill>
                  <a:srgbClr val="025249"/>
                </a:solidFill>
                <a:latin typeface="Source Code Pro Medium" charset="0"/>
                <a:ea typeface="Source Code Pro Medium" charset="0"/>
                <a:cs typeface="Source Code Pro Medium" charset="0"/>
              </a:rPr>
              <a:t>() { . . .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render() {</a:t>
            </a:r>
          </a:p>
          <a:p>
            <a:r>
              <a:rPr lang="en-US" sz="1625" dirty="0">
                <a:solidFill>
                  <a:srgbClr val="EF7D1D"/>
                </a:solidFill>
                <a:latin typeface="Source Code Pro Medium" charset="0"/>
                <a:ea typeface="Source Code Pro Medium" charset="0"/>
                <a:cs typeface="Source Code Pro Medium" charset="0"/>
              </a:rPr>
              <a:t>    return &lt;div&gt;</a:t>
            </a:r>
          </a:p>
          <a:p>
            <a:r>
              <a:rPr lang="en-US" sz="1625" dirty="0">
                <a:solidFill>
                  <a:srgbClr val="EF7D1D"/>
                </a:solidFill>
                <a:latin typeface="Source Code Pro Medium" charset="0"/>
                <a:ea typeface="Source Code Pro Medium" charset="0"/>
                <a:cs typeface="Source Code Pro Medium" charset="0"/>
              </a:rPr>
              <a:t>      {</a:t>
            </a:r>
            <a:r>
              <a:rPr lang="en-US" sz="1625" dirty="0" err="1">
                <a:solidFill>
                  <a:srgbClr val="41719C"/>
                </a:solidFill>
                <a:latin typeface="Source Code Pro Medium" charset="0"/>
                <a:ea typeface="Source Code Pro Medium" charset="0"/>
                <a:cs typeface="Source Code Pro Medium" charset="0"/>
              </a:rPr>
              <a:t>this.props</a:t>
            </a:r>
            <a:r>
              <a:rPr lang="en-US" sz="1625" dirty="0" err="1">
                <a:solidFill>
                  <a:srgbClr val="EF7D1D"/>
                </a:solidFill>
                <a:latin typeface="Source Code Pro Medium" charset="0"/>
                <a:ea typeface="Source Code Pro Medium" charset="0"/>
                <a:cs typeface="Source Code Pro Medium" charset="0"/>
              </a:rPr>
              <a:t>.checks.map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 . ./&gt;)}</a:t>
            </a:r>
          </a:p>
          <a:p>
            <a:r>
              <a:rPr lang="en-US" sz="1625" dirty="0">
                <a:solidFill>
                  <a:srgbClr val="EF7D1D"/>
                </a:solidFill>
                <a:latin typeface="Source Code Pro Medium" charset="0"/>
                <a:ea typeface="Source Code Pro Medium" charset="0"/>
                <a:cs typeface="Source Code Pro Medium" charset="0"/>
              </a:rPr>
              <a:t>   &lt;/div&gt;;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EF7D1D"/>
                </a:solidFill>
                <a:latin typeface="Source Code Pro Medium" charset="0"/>
                <a:ea typeface="Source Code Pro Medium" charset="0"/>
                <a:cs typeface="Source Code Pro Medium" charset="0"/>
              </a:rPr>
              <a:t>}</a:t>
            </a:r>
          </a:p>
          <a:p>
            <a:endParaRPr lang="en-US" sz="1625" dirty="0">
              <a:solidFill>
                <a:srgbClr val="EF7D1D"/>
              </a:solidFill>
              <a:latin typeface="Source Code Pro Medium" charset="0"/>
              <a:ea typeface="Source Code Pro Medium" charset="0"/>
              <a:cs typeface="Source Code Pro Medium" charset="0"/>
            </a:endParaRPr>
          </a:p>
          <a:p>
            <a:r>
              <a:rPr lang="en-US" sz="1625" dirty="0" err="1">
                <a:solidFill>
                  <a:srgbClr val="025249"/>
                </a:solidFill>
                <a:latin typeface="Source Code Pro Medium" charset="0"/>
                <a:ea typeface="Source Code Pro Medium" charset="0"/>
                <a:cs typeface="Source Code Pro Medium" charset="0"/>
              </a:rPr>
              <a:t>CheckLabelList.propTypes</a:t>
            </a:r>
            <a:r>
              <a:rPr lang="en-US" sz="1625" dirty="0">
                <a:solidFill>
                  <a:srgbClr val="025249"/>
                </a:solidFill>
                <a:latin typeface="Source Code Pro Medium" charset="0"/>
                <a:ea typeface="Source Code Pro Medium" charset="0"/>
                <a:cs typeface="Source Code Pro Medium" charset="0"/>
              </a:rPr>
              <a:t> = { . . . };</a:t>
            </a:r>
          </a:p>
        </p:txBody>
      </p:sp>
      <p:sp>
        <p:nvSpPr>
          <p:cNvPr id="7" name="Rechteck 6"/>
          <p:cNvSpPr/>
          <p:nvPr/>
        </p:nvSpPr>
        <p:spPr>
          <a:xfrm>
            <a:off x="73437" y="1532872"/>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ECMAScript</a:t>
            </a:r>
            <a:r>
              <a:rPr lang="de-DE" sz="1300" b="1" dirty="0">
                <a:solidFill>
                  <a:srgbClr val="025249"/>
                </a:solidFill>
                <a:latin typeface="Source Sans Pro Semibold" charset="0"/>
                <a:ea typeface="Source Sans Pro Semibold" charset="0"/>
                <a:cs typeface="Source Sans Pro Semibold" charset="0"/>
              </a:rPr>
              <a:t> 2015 Klasse</a:t>
            </a:r>
          </a:p>
        </p:txBody>
      </p:sp>
      <p:sp>
        <p:nvSpPr>
          <p:cNvPr id="8" name="Rechteck 7"/>
          <p:cNvSpPr/>
          <p:nvPr/>
        </p:nvSpPr>
        <p:spPr>
          <a:xfrm>
            <a:off x="73437" y="1820374"/>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Konstruktor</a:t>
            </a:r>
          </a:p>
        </p:txBody>
      </p:sp>
      <p:sp>
        <p:nvSpPr>
          <p:cNvPr id="10" name="Rechteck 9"/>
          <p:cNvSpPr/>
          <p:nvPr/>
        </p:nvSpPr>
        <p:spPr>
          <a:xfrm>
            <a:off x="73437" y="3037448"/>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Lifecycle</a:t>
            </a:r>
            <a:r>
              <a:rPr lang="de-DE" sz="1300" b="1" dirty="0">
                <a:solidFill>
                  <a:srgbClr val="025249"/>
                </a:solidFill>
                <a:latin typeface="Source Sans Pro Semibold" charset="0"/>
                <a:ea typeface="Source Sans Pro Semibold" charset="0"/>
                <a:cs typeface="Source Sans Pro Semibold" charset="0"/>
              </a:rPr>
              <a:t> Methoden</a:t>
            </a:r>
          </a:p>
        </p:txBody>
      </p:sp>
      <p:sp>
        <p:nvSpPr>
          <p:cNvPr id="11" name="Rechteck 10"/>
          <p:cNvSpPr/>
          <p:nvPr/>
        </p:nvSpPr>
        <p:spPr>
          <a:xfrm>
            <a:off x="73437" y="3795257"/>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Render</a:t>
            </a:r>
            <a:r>
              <a:rPr lang="de-DE" sz="1300" b="1" dirty="0">
                <a:solidFill>
                  <a:srgbClr val="025249"/>
                </a:solidFill>
                <a:latin typeface="Source Sans Pro Semibold" charset="0"/>
                <a:ea typeface="Source Sans Pro Semibold" charset="0"/>
                <a:cs typeface="Source Sans Pro Semibold" charset="0"/>
              </a:rPr>
              <a:t>-Methode (</a:t>
            </a:r>
            <a:r>
              <a:rPr lang="de-DE" sz="1300" b="1" dirty="0" err="1">
                <a:solidFill>
                  <a:srgbClr val="025249"/>
                </a:solidFill>
                <a:latin typeface="Source Sans Pro Semibold" charset="0"/>
                <a:ea typeface="Source Sans Pro Semibold" charset="0"/>
                <a:cs typeface="Source Sans Pro Semibold" charset="0"/>
              </a:rPr>
              <a:t>pflicht</a:t>
            </a:r>
            <a:r>
              <a:rPr lang="de-DE" sz="1300" b="1" dirty="0">
                <a:solidFill>
                  <a:srgbClr val="025249"/>
                </a:solidFill>
                <a:latin typeface="Source Sans Pro Semibold" charset="0"/>
                <a:ea typeface="Source Sans Pro Semibold" charset="0"/>
                <a:cs typeface="Source Sans Pro Semibold" charset="0"/>
              </a:rPr>
              <a:t>)</a:t>
            </a:r>
          </a:p>
        </p:txBody>
      </p:sp>
      <p:sp>
        <p:nvSpPr>
          <p:cNvPr id="12" name="Rechteck 11"/>
          <p:cNvSpPr/>
          <p:nvPr/>
        </p:nvSpPr>
        <p:spPr>
          <a:xfrm>
            <a:off x="73437" y="4277991"/>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err="1">
                <a:solidFill>
                  <a:srgbClr val="025249"/>
                </a:solidFill>
                <a:latin typeface="Source Code Pro" charset="0"/>
                <a:ea typeface="Source Code Pro" charset="0"/>
                <a:cs typeface="Source Code Pro" charset="0"/>
              </a:rPr>
              <a:t>props</a:t>
            </a:r>
            <a:r>
              <a:rPr lang="de-DE" sz="1300" b="1" dirty="0">
                <a:solidFill>
                  <a:srgbClr val="025249"/>
                </a:solidFill>
                <a:latin typeface="Source Sans Pro Semibold" charset="0"/>
                <a:ea typeface="Source Sans Pro Semibold" charset="0"/>
                <a:cs typeface="Source Sans Pro Semibold" charset="0"/>
              </a:rPr>
              <a:t> Objekt</a:t>
            </a:r>
          </a:p>
        </p:txBody>
      </p:sp>
      <p:sp>
        <p:nvSpPr>
          <p:cNvPr id="13" name="Rechteck 12"/>
          <p:cNvSpPr/>
          <p:nvPr/>
        </p:nvSpPr>
        <p:spPr>
          <a:xfrm>
            <a:off x="0" y="5495065"/>
            <a:ext cx="2819115"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Property-Beschreibungen</a:t>
            </a:r>
          </a:p>
        </p:txBody>
      </p:sp>
    </p:spTree>
    <p:extLst>
      <p:ext uri="{BB962C8B-B14F-4D97-AF65-F5344CB8AC3E}">
        <p14:creationId xmlns:p14="http://schemas.microsoft.com/office/powerpoint/2010/main" val="5555533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von Komponenten</a:t>
            </a:r>
            <a:endParaRPr lang="de-DE" dirty="0"/>
          </a:p>
        </p:txBody>
      </p:sp>
      <p:sp>
        <p:nvSpPr>
          <p:cNvPr id="3" name="Textfeld 2"/>
          <p:cNvSpPr txBox="1"/>
          <p:nvPr/>
        </p:nvSpPr>
        <p:spPr>
          <a:xfrm>
            <a:off x="564642" y="1554290"/>
            <a:ext cx="7508748" cy="4643579"/>
          </a:xfrm>
          <a:prstGeom prst="rect">
            <a:avLst/>
          </a:prstGeom>
          <a:noFill/>
        </p:spPr>
        <p:txBody>
          <a:bodyPr wrap="square" rtlCol="0">
            <a:spAutoFit/>
          </a:bodyPr>
          <a:lstStyle/>
          <a:p>
            <a:r>
              <a:rPr lang="de-DE" sz="2275" b="1" dirty="0" smtClean="0">
                <a:solidFill>
                  <a:srgbClr val="EF7D1D"/>
                </a:solidFill>
                <a:latin typeface="Source Sans Pro Semibold" charset="0"/>
                <a:ea typeface="Source Sans Pro Semibold" charset="0"/>
                <a:cs typeface="Source Sans Pro Semibold" charset="0"/>
              </a:rPr>
              <a:t>Zustand </a:t>
            </a:r>
            <a:r>
              <a:rPr lang="de-DE" sz="2275" b="1" dirty="0">
                <a:solidFill>
                  <a:srgbClr val="EF7D1D"/>
                </a:solidFill>
                <a:latin typeface="Source Sans Pro Semibold" charset="0"/>
                <a:ea typeface="Source Sans Pro Semibold" charset="0"/>
                <a:cs typeface="Source Sans Pro Semibold" charset="0"/>
              </a:rPr>
              <a:t>(„</a:t>
            </a:r>
            <a:r>
              <a:rPr lang="de-DE" sz="2275" b="1" dirty="0" err="1">
                <a:solidFill>
                  <a:srgbClr val="EF7D1D"/>
                </a:solidFill>
                <a:latin typeface="Source Sans Pro Semibold" charset="0"/>
                <a:ea typeface="Source Sans Pro Semibold" charset="0"/>
                <a:cs typeface="Source Sans Pro Semibold" charset="0"/>
              </a:rPr>
              <a:t>state</a:t>
            </a:r>
            <a:r>
              <a:rPr lang="de-DE" sz="2275" b="1" dirty="0" smtClean="0">
                <a:solidFill>
                  <a:srgbClr val="EF7D1D"/>
                </a:solidFill>
                <a:latin typeface="Source Sans Pro Semibold" charset="0"/>
                <a:ea typeface="Source Sans Pro Semibold" charset="0"/>
                <a:cs typeface="Source Sans Pro Semibold" charset="0"/>
              </a:rPr>
              <a:t>“)</a:t>
            </a:r>
            <a:r>
              <a:rPr lang="de-DE" sz="2275" b="1" dirty="0" smtClean="0">
                <a:solidFill>
                  <a:srgbClr val="025249"/>
                </a:solidFill>
                <a:latin typeface="Source Sans Pro Semibold" charset="0"/>
                <a:ea typeface="Source Sans Pro Semibold" charset="0"/>
                <a:cs typeface="Source Sans Pro Semibold" charset="0"/>
              </a:rPr>
              <a:t>: Komponenten-intern</a:t>
            </a:r>
            <a:endParaRPr lang="de-DE" sz="2275" b="1" dirty="0">
              <a:solidFill>
                <a:srgbClr val="025249"/>
              </a:solidFill>
              <a:latin typeface="Source Sans Pro Semibold" charset="0"/>
              <a:ea typeface="Source Sans Pro Semibold" charset="0"/>
              <a:cs typeface="Source Sans Pro Semibold"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Beispiel: Inhalt von Eingabefeld, Antwort vom Server</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Objekt mit Key-Value-Paaren</a:t>
            </a:r>
            <a:endParaRPr lang="de-DE" sz="2275" dirty="0">
              <a:solidFill>
                <a:srgbClr val="025249"/>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Werte üblicherweise </a:t>
            </a:r>
            <a:r>
              <a:rPr lang="de-DE" sz="2275" dirty="0" err="1" smtClean="0">
                <a:solidFill>
                  <a:srgbClr val="025249"/>
                </a:solidFill>
                <a:latin typeface="Source Sans Pro" charset="0"/>
                <a:ea typeface="Source Sans Pro" charset="0"/>
                <a:cs typeface="Source Sans Pro" charset="0"/>
              </a:rPr>
              <a:t>immutable</a:t>
            </a:r>
            <a:endParaRPr lang="de-DE" sz="2275" dirty="0">
              <a:solidFill>
                <a:srgbClr val="025249"/>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a:t>
            </a:r>
            <a:r>
              <a:rPr lang="de-DE" sz="2275" dirty="0">
                <a:solidFill>
                  <a:srgbClr val="025249"/>
                </a:solidFill>
                <a:latin typeface="Source Sans Pro" charset="0"/>
                <a:ea typeface="Source Sans Pro" charset="0"/>
                <a:cs typeface="Source Sans Pro" charset="0"/>
              </a:rPr>
              <a:t>über </a:t>
            </a:r>
            <a:r>
              <a:rPr lang="de-DE" sz="2275" dirty="0" err="1">
                <a:solidFill>
                  <a:srgbClr val="025249"/>
                </a:solidFill>
                <a:latin typeface="Source Sans Pro" charset="0"/>
                <a:ea typeface="Source Sans Pro" charset="0"/>
                <a:cs typeface="Source Sans Pro" charset="0"/>
              </a:rPr>
              <a:t>this.state</a:t>
            </a:r>
            <a:r>
              <a:rPr lang="de-DE" sz="2275" dirty="0">
                <a:solidFill>
                  <a:srgbClr val="025249"/>
                </a:solidFill>
                <a:latin typeface="Source Sans Pro" charset="0"/>
                <a:ea typeface="Source Sans Pro" charset="0"/>
                <a:cs typeface="Source Sans Pro" charset="0"/>
              </a:rPr>
              <a:t> / </a:t>
            </a:r>
            <a:r>
              <a:rPr lang="de-DE" sz="2275" dirty="0" err="1">
                <a:solidFill>
                  <a:srgbClr val="025249"/>
                </a:solidFill>
                <a:latin typeface="Source Sans Pro" charset="0"/>
                <a:ea typeface="Source Sans Pro" charset="0"/>
                <a:cs typeface="Source Sans Pro" charset="0"/>
              </a:rPr>
              <a:t>this.setState</a:t>
            </a:r>
            <a:r>
              <a:rPr lang="de-DE" sz="2275" dirty="0">
                <a:solidFill>
                  <a:srgbClr val="025249"/>
                </a:solidFill>
                <a:latin typeface="Source Sans Pro" charset="0"/>
                <a:ea typeface="Source Sans Pro" charset="0"/>
                <a:cs typeface="Source Sans Pro" charset="0"/>
              </a:rPr>
              <a:t>()</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Nur in Klassen verfügbar</a:t>
            </a:r>
          </a:p>
          <a:p>
            <a:pPr marL="232172" indent="-232172">
              <a:buFont typeface="Arial" charset="0"/>
              <a:buChar char="•"/>
            </a:pPr>
            <a:r>
              <a:rPr lang="de-DE" sz="2275" b="1" dirty="0" err="1">
                <a:solidFill>
                  <a:srgbClr val="025249"/>
                </a:solidFill>
                <a:latin typeface="Source Sans Pro Semibold" charset="0"/>
                <a:ea typeface="Source Sans Pro Semibold" charset="0"/>
                <a:cs typeface="Source Sans Pro Semibold" charset="0"/>
              </a:rPr>
              <a:t>this.setState</a:t>
            </a:r>
            <a:r>
              <a:rPr lang="de-DE" sz="2275" b="1" dirty="0">
                <a:solidFill>
                  <a:srgbClr val="025249"/>
                </a:solidFill>
                <a:latin typeface="Source Sans Pro Semibold" charset="0"/>
                <a:ea typeface="Source Sans Pro Semibold" charset="0"/>
                <a:cs typeface="Source Sans Pro Semibold" charset="0"/>
              </a:rPr>
              <a:t>() triggert erneutes </a:t>
            </a:r>
            <a:r>
              <a:rPr lang="de-DE" sz="2275" b="1" dirty="0" smtClean="0">
                <a:solidFill>
                  <a:srgbClr val="025249"/>
                </a:solidFill>
                <a:latin typeface="Source Sans Pro Semibold" charset="0"/>
                <a:ea typeface="Source Sans Pro Semibold" charset="0"/>
                <a:cs typeface="Source Sans Pro Semibold" charset="0"/>
              </a:rPr>
              <a:t>Rendern</a:t>
            </a:r>
          </a:p>
          <a:p>
            <a:endParaRPr lang="de-DE" sz="2275" b="1" dirty="0" smtClean="0">
              <a:solidFill>
                <a:srgbClr val="EF7D1D"/>
              </a:solidFill>
              <a:latin typeface="Source Sans Pro Semibold" charset="0"/>
              <a:ea typeface="Source Sans Pro Semibold" charset="0"/>
              <a:cs typeface="Source Sans Pro Semibold" charset="0"/>
            </a:endParaRPr>
          </a:p>
          <a:p>
            <a:r>
              <a:rPr lang="de-DE" sz="2275" b="1" dirty="0" smtClean="0">
                <a:solidFill>
                  <a:srgbClr val="EF7D1D"/>
                </a:solidFill>
                <a:latin typeface="Source Sans Pro Semibold" charset="0"/>
                <a:ea typeface="Source Sans Pro Semibold" charset="0"/>
                <a:cs typeface="Source Sans Pro Semibold" charset="0"/>
              </a:rPr>
              <a:t>Zum Vergleich: </a:t>
            </a:r>
            <a:r>
              <a:rPr lang="de-DE" sz="2275" b="1" dirty="0">
                <a:solidFill>
                  <a:srgbClr val="EF7D1D"/>
                </a:solidFill>
                <a:latin typeface="Source Sans Pro Semibold" charset="0"/>
                <a:ea typeface="Source Sans Pro Semibold" charset="0"/>
                <a:cs typeface="Source Sans Pro Semibold" charset="0"/>
              </a:rPr>
              <a:t>Properties</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Von außen übergeben</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Unveränderlich</a:t>
            </a:r>
            <a:endParaRPr lang="de-DE" sz="2275" dirty="0">
              <a:solidFill>
                <a:srgbClr val="025249"/>
              </a:solidFill>
              <a:latin typeface="Source Sans Pro" charset="0"/>
              <a:ea typeface="Source Sans Pro" charset="0"/>
              <a:cs typeface="Source Sans Pro" charset="0"/>
            </a:endParaRPr>
          </a:p>
          <a:p>
            <a:pPr marL="232172" indent="-232172">
              <a:buFont typeface="Arial" charset="0"/>
              <a:buChar char="•"/>
            </a:pPr>
            <a:r>
              <a:rPr lang="de-DE" sz="2275" dirty="0">
                <a:solidFill>
                  <a:srgbClr val="025249"/>
                </a:solidFill>
                <a:latin typeface="Source Sans Pro" charset="0"/>
                <a:ea typeface="Source Sans Pro" charset="0"/>
                <a:cs typeface="Source Sans Pro" charset="0"/>
              </a:rPr>
              <a:t>Zugriff über </a:t>
            </a:r>
            <a:r>
              <a:rPr lang="de-DE" sz="2275" dirty="0" err="1">
                <a:solidFill>
                  <a:srgbClr val="025249"/>
                </a:solidFill>
                <a:latin typeface="Source Sans Pro" charset="0"/>
                <a:ea typeface="Source Sans Pro" charset="0"/>
                <a:cs typeface="Source Sans Pro" charset="0"/>
              </a:rPr>
              <a:t>this.props</a:t>
            </a:r>
            <a:endParaRPr lang="de-DE" sz="2275" dirty="0">
              <a:solidFill>
                <a:srgbClr val="025249"/>
              </a:solidFill>
              <a:latin typeface="Source Sans Pro" charset="0"/>
              <a:ea typeface="Source Sans Pro" charset="0"/>
              <a:cs typeface="Source Sans Pro" charset="0"/>
            </a:endParaRPr>
          </a:p>
          <a:p>
            <a:pPr marL="232172" indent="-232172">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97836461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3" name="Gruppierung 2"/>
          <p:cNvGrpSpPr/>
          <p:nvPr/>
        </p:nvGrpSpPr>
        <p:grpSpPr>
          <a:xfrm>
            <a:off x="830360" y="1745164"/>
            <a:ext cx="8245281" cy="3668443"/>
            <a:chOff x="1261984" y="1745164"/>
            <a:chExt cx="8245281" cy="3668443"/>
          </a:xfrm>
        </p:grpSpPr>
        <p:sp>
          <p:nvSpPr>
            <p:cNvPr id="4" name="Inhaltsplatzhalter 6"/>
            <p:cNvSpPr txBox="1">
              <a:spLocks/>
            </p:cNvSpPr>
            <p:nvPr/>
          </p:nvSpPr>
          <p:spPr>
            <a:xfrm>
              <a:off x="1261984" y="3633259"/>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PasswordForm</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3301759" y="3772709"/>
              <a:ext cx="362544"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3664303" y="2389367"/>
              <a:ext cx="0" cy="302424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834064" y="1745164"/>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sp>
          <p:nvSpPr>
            <p:cNvPr id="15" name="Inhaltsplatzhalter 6"/>
            <p:cNvSpPr txBox="1">
              <a:spLocks/>
            </p:cNvSpPr>
            <p:nvPr/>
          </p:nvSpPr>
          <p:spPr>
            <a:xfrm>
              <a:off x="4569734" y="2514797"/>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16" name="Gerade Verbindung 10"/>
            <p:cNvCxnSpPr/>
            <p:nvPr/>
          </p:nvCxnSpPr>
          <p:spPr>
            <a:xfrm flipV="1">
              <a:off x="6053923" y="2470037"/>
              <a:ext cx="0" cy="400957"/>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5883122" y="2670516"/>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3664303" y="2375310"/>
              <a:ext cx="2560423" cy="12482"/>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3664302" y="5412033"/>
              <a:ext cx="2560422"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6053923" y="2470037"/>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6053923" y="2870995"/>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6282193" y="2390940"/>
              <a:ext cx="3225072" cy="3021093"/>
            </a:xfrm>
            <a:prstGeom prst="rect">
              <a:avLst/>
            </a:prstGeom>
          </p:spPr>
        </p:pic>
        <p:sp>
          <p:nvSpPr>
            <p:cNvPr id="27" name="Rechteck 26"/>
            <p:cNvSpPr/>
            <p:nvPr/>
          </p:nvSpPr>
          <p:spPr>
            <a:xfrm>
              <a:off x="6435501" y="251479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6775838" y="2012206"/>
              <a:ext cx="1" cy="502591"/>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100" dirty="0" smtClean="0"/>
              <a:t>http://</a:t>
            </a:r>
            <a:r>
              <a:rPr lang="de-DE" spc="100" dirty="0" err="1" smtClean="0"/>
              <a:t>reactbuch.de</a:t>
            </a:r>
            <a:endParaRPr lang="de-DE" spc="100" dirty="0"/>
          </a:p>
        </p:txBody>
      </p:sp>
      <p:pic>
        <p:nvPicPr>
          <p:cNvPr id="3" name="Bild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7216" y="943120"/>
            <a:ext cx="2711568" cy="3939886"/>
          </a:xfrm>
          <a:prstGeom prst="rect">
            <a:avLst/>
          </a:prstGeom>
          <a:ln>
            <a:solidFill>
              <a:srgbClr val="36544F"/>
            </a:solidFill>
          </a:ln>
          <a:effectLst>
            <a:outerShdw blurRad="50800" dist="88900" dir="2700000" algn="tl" rotWithShape="0">
              <a:srgbClr val="025249">
                <a:alpha val="40000"/>
              </a:srgbClr>
            </a:outerShdw>
          </a:effectLst>
        </p:spPr>
      </p:pic>
    </p:spTree>
    <p:extLst>
      <p:ext uri="{BB962C8B-B14F-4D97-AF65-F5344CB8AC3E}">
        <p14:creationId xmlns:p14="http://schemas.microsoft.com/office/powerpoint/2010/main" val="45621309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this.state.password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EF7D1D"/>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a:solidFill>
                  <a:srgbClr val="EF7D1D"/>
                </a:solidFill>
                <a:latin typeface="Source Code Pro" charset="0"/>
                <a:ea typeface="Source Code Pro" charset="0"/>
                <a:cs typeface="Source Code Pro" charset="0"/>
              </a:rPr>
              <a:t>this.onPasswordChange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this.setState</a:t>
            </a:r>
            <a:r>
              <a:rPr lang="en-US" sz="1463" dirty="0">
                <a:solidFill>
                  <a:srgbClr val="EF7D1D"/>
                </a:solidFill>
                <a:latin typeface="Source Code Pro" charset="0"/>
                <a:ea typeface="Source Code Pro" charset="0"/>
                <a:cs typeface="Source Code Pro" charset="0"/>
              </a:rPr>
              <a:t>({password: </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2. Event </a:t>
            </a:r>
            <a:r>
              <a:rPr lang="de-DE" sz="1400" b="1" dirty="0" err="1">
                <a:solidFill>
                  <a:srgbClr val="025249"/>
                </a:solidFill>
                <a:latin typeface="Source Sans Pro Semibold" charset="0"/>
                <a:ea typeface="Source Sans Pro Semibold" charset="0"/>
                <a:cs typeface="Source Sans Pro Semibold" charset="0"/>
              </a:rPr>
              <a:t>Listener</a:t>
            </a:r>
            <a:endParaRPr lang="de-DE" sz="1400" b="1" dirty="0">
              <a:solidFill>
                <a:srgbClr val="025249"/>
              </a:solidFill>
              <a:latin typeface="Source Sans Pro Semibold" charset="0"/>
              <a:ea typeface="Source Sans Pro Semibold" charset="0"/>
              <a:cs typeface="Source Sans Pro Semibold" charset="0"/>
            </a:endParaRPr>
          </a:p>
        </p:txBody>
      </p:sp>
      <p:sp>
        <p:nvSpPr>
          <p:cNvPr id="33" name="Rechteck 32"/>
          <p:cNvSpPr/>
          <p:nvPr/>
        </p:nvSpPr>
        <p:spPr>
          <a:xfrm>
            <a:off x="172497" y="5203369"/>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 Zustand neu setzen</a:t>
            </a:r>
          </a:p>
        </p:txBody>
      </p:sp>
    </p:spTree>
    <p:extLst>
      <p:ext uri="{BB962C8B-B14F-4D97-AF65-F5344CB8AC3E}">
        <p14:creationId xmlns:p14="http://schemas.microsoft.com/office/powerpoint/2010/main" val="160216347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3781933"/>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/&gt;</a:t>
            </a: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dirty="0" err="1">
                <a:solidFill>
                  <a:srgbClr val="EF7D1D"/>
                </a:solidFill>
                <a:latin typeface="Source Code Pro" charset="0"/>
                <a:ea typeface="Source Code Pro" charset="0"/>
                <a:cs typeface="Source Code Pro" charset="0"/>
              </a:rPr>
              <a:t>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2. Event </a:t>
            </a:r>
            <a:r>
              <a:rPr lang="de-DE" sz="1400" b="1" dirty="0" err="1">
                <a:solidFill>
                  <a:srgbClr val="025249"/>
                </a:solidFill>
                <a:latin typeface="Source Sans Pro Semibold" charset="0"/>
                <a:ea typeface="Source Sans Pro Semibold" charset="0"/>
                <a:cs typeface="Source Sans Pro Semibold" charset="0"/>
              </a:rPr>
              <a:t>Listener</a:t>
            </a:r>
            <a:endParaRPr lang="de-DE" sz="1400" b="1" dirty="0">
              <a:solidFill>
                <a:srgbClr val="025249"/>
              </a:solidFill>
              <a:latin typeface="Source Sans Pro Semibold" charset="0"/>
              <a:ea typeface="Source Sans Pro Semibold" charset="0"/>
              <a:cs typeface="Source Sans Pro Semibold" charset="0"/>
            </a:endParaRPr>
          </a:p>
        </p:txBody>
      </p:sp>
      <p:sp>
        <p:nvSpPr>
          <p:cNvPr id="33" name="Rechteck 32"/>
          <p:cNvSpPr/>
          <p:nvPr/>
        </p:nvSpPr>
        <p:spPr>
          <a:xfrm>
            <a:off x="172497" y="5203369"/>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 Zustand neu setzen</a:t>
            </a:r>
          </a:p>
        </p:txBody>
      </p:sp>
      <p:cxnSp>
        <p:nvCxnSpPr>
          <p:cNvPr id="38" name="Gerade Verbindung 37"/>
          <p:cNvCxnSpPr/>
          <p:nvPr/>
        </p:nvCxnSpPr>
        <p:spPr>
          <a:xfrm>
            <a:off x="8063484" y="5340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616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spTree>
    <p:extLst>
      <p:ext uri="{BB962C8B-B14F-4D97-AF65-F5344CB8AC3E}">
        <p14:creationId xmlns:p14="http://schemas.microsoft.com/office/powerpoint/2010/main" val="143621226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&amp; Rendering</a:t>
            </a:r>
            <a:endParaRPr lang="de-DE" dirty="0"/>
          </a:p>
        </p:txBody>
      </p:sp>
      <p:sp>
        <p:nvSpPr>
          <p:cNvPr id="4" name="Inhaltsplatzhalter 6"/>
          <p:cNvSpPr txBox="1">
            <a:spLocks/>
          </p:cNvSpPr>
          <p:nvPr/>
        </p:nvSpPr>
        <p:spPr>
          <a:xfrm>
            <a:off x="138410" y="3597841"/>
            <a:ext cx="1093319" cy="344318"/>
          </a:xfrm>
          <a:prstGeom prst="rect">
            <a:avLst/>
          </a:prstGeom>
        </p:spPr>
        <p:txBody>
          <a:bodyPr vert="horz" lIns="0" tIns="0" rIns="0" bIns="0" rtlCol="0">
            <a:normAutofit fontScale="925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300" b="1" spc="41" dirty="0" err="1">
                <a:solidFill>
                  <a:srgbClr val="EF7D1D"/>
                </a:solidFill>
                <a:latin typeface="Source Sans Pro Semibold" charset="0"/>
                <a:ea typeface="Source Sans Pro Semibold" charset="0"/>
                <a:cs typeface="Source Sans Pro Semibold" charset="0"/>
              </a:rPr>
              <a:t>PasswordForm</a:t>
            </a:r>
            <a:endParaRPr lang="de-DE" sz="1138" b="1" spc="41" dirty="0">
              <a:solidFill>
                <a:srgbClr val="EF7D1D"/>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1271029" y="3723179"/>
            <a:ext cx="362544" cy="0"/>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1633573" y="2339837"/>
            <a:ext cx="0" cy="3024240"/>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7" name="Inhaltsplatzhalter 6"/>
          <p:cNvSpPr txBox="1">
            <a:spLocks/>
          </p:cNvSpPr>
          <p:nvPr/>
        </p:nvSpPr>
        <p:spPr>
          <a:xfrm>
            <a:off x="1732632" y="3504606"/>
            <a:ext cx="1036879" cy="42853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138" spc="41" dirty="0" err="1">
                <a:solidFill>
                  <a:srgbClr val="41719C"/>
                </a:solidFill>
                <a:latin typeface="Source Sans Pro" charset="0"/>
                <a:ea typeface="Source Sans Pro" charset="0"/>
                <a:cs typeface="Source Sans Pro" charset="0"/>
              </a:rPr>
              <a:t>CheckLabelList</a:t>
            </a:r>
            <a:endParaRPr lang="de-DE" sz="1138" spc="41" dirty="0">
              <a:solidFill>
                <a:srgbClr val="41719C"/>
              </a:solidFill>
              <a:latin typeface="Source Sans Pro" charset="0"/>
              <a:ea typeface="Source Sans Pro" charset="0"/>
              <a:cs typeface="Source Sans Pro" charset="0"/>
            </a:endParaRPr>
          </a:p>
        </p:txBody>
      </p:sp>
      <p:cxnSp>
        <p:nvCxnSpPr>
          <p:cNvPr id="8" name="Gerade Verbindung 10"/>
          <p:cNvCxnSpPr/>
          <p:nvPr/>
        </p:nvCxnSpPr>
        <p:spPr>
          <a:xfrm flipV="1">
            <a:off x="2940312" y="2988211"/>
            <a:ext cx="0" cy="1201225"/>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9" name="Gerade Verbindung 10"/>
          <p:cNvCxnSpPr/>
          <p:nvPr/>
        </p:nvCxnSpPr>
        <p:spPr>
          <a:xfrm>
            <a:off x="2769512" y="3596429"/>
            <a:ext cx="170801" cy="0"/>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450941" y="4049636"/>
            <a:ext cx="468255" cy="271099"/>
          </a:xfrm>
          <a:prstGeom prst="rect">
            <a:avLst/>
          </a:prstGeom>
          <a:noFill/>
          <a:ln>
            <a:solidFill>
              <a:srgbClr val="EF7D1D"/>
            </a:solidFill>
          </a:ln>
        </p:spPr>
        <p:txBody>
          <a:bodyPr vert="horz" lIns="0" tIns="0" rIns="0" bIns="0" rtlCol="0" anchor="ctr" anchorCtr="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138" b="1" spc="41" dirty="0" err="1">
                <a:solidFill>
                  <a:srgbClr val="EF7D1D"/>
                </a:solidFill>
                <a:latin typeface="Source Sans Pro Semibold" charset="0"/>
                <a:ea typeface="Source Sans Pro Semibold" charset="0"/>
                <a:cs typeface="Source Sans Pro Semibold" charset="0"/>
              </a:rPr>
              <a:t>state</a:t>
            </a:r>
            <a:endParaRPr lang="de-DE" sz="1138" b="1" spc="41" dirty="0">
              <a:solidFill>
                <a:srgbClr val="EF7D1D"/>
              </a:solidFill>
              <a:latin typeface="Source Sans Pro Semibold" charset="0"/>
              <a:ea typeface="Source Sans Pro Semibold" charset="0"/>
              <a:cs typeface="Source Sans Pro Semibold" charset="0"/>
            </a:endParaRPr>
          </a:p>
        </p:txBody>
      </p:sp>
      <p:sp>
        <p:nvSpPr>
          <p:cNvPr id="11" name="Inhaltsplatzhalter 6"/>
          <p:cNvSpPr txBox="1">
            <a:spLocks/>
          </p:cNvSpPr>
          <p:nvPr/>
        </p:nvSpPr>
        <p:spPr>
          <a:xfrm>
            <a:off x="3047822" y="3246791"/>
            <a:ext cx="811083" cy="189100"/>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138" spc="41" dirty="0" err="1">
                <a:solidFill>
                  <a:srgbClr val="41719C"/>
                </a:solidFill>
                <a:latin typeface="Source Sans Pro" charset="0"/>
                <a:ea typeface="Source Sans Pro" charset="0"/>
                <a:cs typeface="Source Sans Pro" charset="0"/>
              </a:rPr>
              <a:t>CheckLabel</a:t>
            </a:r>
            <a:endParaRPr lang="de-DE" sz="1138" spc="41" dirty="0">
              <a:solidFill>
                <a:srgbClr val="41719C"/>
              </a:solidFill>
              <a:latin typeface="Source Sans Pro" charset="0"/>
              <a:ea typeface="Source Sans Pro" charset="0"/>
              <a:cs typeface="Source Sans Pro" charset="0"/>
            </a:endParaRPr>
          </a:p>
        </p:txBody>
      </p:sp>
      <p:cxnSp>
        <p:nvCxnSpPr>
          <p:cNvPr id="13" name="Gerade Verbindung 12"/>
          <p:cNvCxnSpPr/>
          <p:nvPr/>
        </p:nvCxnSpPr>
        <p:spPr>
          <a:xfrm flipV="1">
            <a:off x="4023193" y="3242454"/>
            <a:ext cx="0" cy="201484"/>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a:off x="3852392" y="3343196"/>
            <a:ext cx="170801" cy="0"/>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5" name="Inhaltsplatzhalter 6"/>
          <p:cNvSpPr txBox="1">
            <a:spLocks/>
          </p:cNvSpPr>
          <p:nvPr/>
        </p:nvSpPr>
        <p:spPr>
          <a:xfrm>
            <a:off x="3269384" y="2547266"/>
            <a:ext cx="533951" cy="189100"/>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138" spc="41" dirty="0" err="1">
                <a:solidFill>
                  <a:srgbClr val="41719C"/>
                </a:solidFill>
                <a:latin typeface="Source Sans Pro" charset="0"/>
                <a:ea typeface="Source Sans Pro" charset="0"/>
                <a:cs typeface="Source Sans Pro" charset="0"/>
              </a:rPr>
              <a:t>input</a:t>
            </a:r>
            <a:endParaRPr lang="de-DE" sz="1138" spc="41" dirty="0">
              <a:solidFill>
                <a:srgbClr val="41719C"/>
              </a:solidFill>
              <a:latin typeface="Source Sans Pro" charset="0"/>
              <a:ea typeface="Source Sans Pro" charset="0"/>
              <a:cs typeface="Source Sans Pro" charset="0"/>
            </a:endParaRPr>
          </a:p>
        </p:txBody>
      </p:sp>
      <p:cxnSp>
        <p:nvCxnSpPr>
          <p:cNvPr id="16" name="Gerade Verbindung 10"/>
          <p:cNvCxnSpPr/>
          <p:nvPr/>
        </p:nvCxnSpPr>
        <p:spPr>
          <a:xfrm flipV="1">
            <a:off x="4023193" y="2420507"/>
            <a:ext cx="0" cy="400957"/>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3852392" y="2620986"/>
            <a:ext cx="170801" cy="0"/>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1633573" y="2325780"/>
            <a:ext cx="2560423" cy="12482"/>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1633572" y="5362503"/>
            <a:ext cx="2560422" cy="0"/>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0" name="Gerade Verbindung 10"/>
          <p:cNvCxnSpPr/>
          <p:nvPr/>
        </p:nvCxnSpPr>
        <p:spPr>
          <a:xfrm>
            <a:off x="2940312" y="2988211"/>
            <a:ext cx="1230681" cy="0"/>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2940312" y="4185186"/>
            <a:ext cx="1230681" cy="4250"/>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a:off x="4023193" y="3437924"/>
            <a:ext cx="170801" cy="0"/>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3" name="Gerade Verbindung 10"/>
          <p:cNvCxnSpPr/>
          <p:nvPr/>
        </p:nvCxnSpPr>
        <p:spPr>
          <a:xfrm>
            <a:off x="4023193" y="3242336"/>
            <a:ext cx="170801" cy="0"/>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4023193" y="2420507"/>
            <a:ext cx="170801" cy="0"/>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4023193" y="2821465"/>
            <a:ext cx="170801" cy="0"/>
          </a:xfrm>
          <a:prstGeom prst="line">
            <a:avLst/>
          </a:prstGeom>
          <a:ln w="1524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4251463" y="2341410"/>
            <a:ext cx="3225072" cy="3021093"/>
          </a:xfrm>
          <a:prstGeom prst="rect">
            <a:avLst/>
          </a:prstGeom>
        </p:spPr>
      </p:pic>
      <p:sp>
        <p:nvSpPr>
          <p:cNvPr id="27" name="Rechteck 26"/>
          <p:cNvSpPr/>
          <p:nvPr/>
        </p:nvSpPr>
        <p:spPr>
          <a:xfrm>
            <a:off x="4404771" y="246526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V="1">
            <a:off x="685068" y="3833192"/>
            <a:ext cx="9906" cy="217933"/>
          </a:xfrm>
          <a:prstGeom prst="line">
            <a:avLst/>
          </a:prstGeom>
          <a:ln w="1524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2" name="Gerade Verbindung 11"/>
          <p:cNvCxnSpPr/>
          <p:nvPr/>
        </p:nvCxnSpPr>
        <p:spPr>
          <a:xfrm>
            <a:off x="7617714" y="2613456"/>
            <a:ext cx="822198" cy="0"/>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a:xfrm>
            <a:off x="8439912" y="2613456"/>
            <a:ext cx="0" cy="2497088"/>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a:xfrm>
            <a:off x="7617714" y="5110544"/>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a:xfrm>
            <a:off x="7617714" y="4521137"/>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a:xfrm>
            <a:off x="7617714" y="3089720"/>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7617714" y="3353102"/>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2" name="Gerade Verbindung 41"/>
          <p:cNvCxnSpPr/>
          <p:nvPr/>
        </p:nvCxnSpPr>
        <p:spPr>
          <a:xfrm>
            <a:off x="7617714" y="3616241"/>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a:off x="7617714" y="3894928"/>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a:off x="7617714" y="4185186"/>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45" name="Inhaltsplatzhalter 6"/>
          <p:cNvSpPr txBox="1">
            <a:spLocks/>
          </p:cNvSpPr>
          <p:nvPr/>
        </p:nvSpPr>
        <p:spPr>
          <a:xfrm>
            <a:off x="7629842" y="2353746"/>
            <a:ext cx="1093319"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b="1" spc="41" dirty="0" err="1">
                <a:solidFill>
                  <a:srgbClr val="025249"/>
                </a:solidFill>
                <a:latin typeface="Source Sans Pro Semibold" charset="0"/>
                <a:ea typeface="Source Sans Pro Semibold" charset="0"/>
                <a:cs typeface="Source Sans Pro Semibold" charset="0"/>
              </a:rPr>
              <a:t>beeinflußt</a:t>
            </a:r>
            <a:endParaRPr lang="de-DE" sz="1138" b="1" spc="41" dirty="0">
              <a:solidFill>
                <a:srgbClr val="025249"/>
              </a:solidFill>
              <a:latin typeface="Source Sans Pro Semibold" charset="0"/>
              <a:ea typeface="Source Sans Pro Semibold" charset="0"/>
              <a:cs typeface="Source Sans Pro Semibold" charset="0"/>
            </a:endParaRPr>
          </a:p>
        </p:txBody>
      </p:sp>
      <p:sp>
        <p:nvSpPr>
          <p:cNvPr id="37" name="Textfeld 3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Password Formular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53503319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„Klassische“ Observer Lösung</a:t>
            </a:r>
            <a:endParaRPr lang="de-DE" dirty="0"/>
          </a:p>
        </p:txBody>
      </p:sp>
      <p:pic>
        <p:nvPicPr>
          <p:cNvPr id="34" name="Bild 33"/>
          <p:cNvPicPr>
            <a:picLocks noChangeAspect="1"/>
          </p:cNvPicPr>
          <p:nvPr/>
        </p:nvPicPr>
        <p:blipFill>
          <a:blip r:embed="rId3"/>
          <a:stretch>
            <a:fillRect/>
          </a:stretch>
        </p:blipFill>
        <p:spPr>
          <a:xfrm>
            <a:off x="1858852" y="4589562"/>
            <a:ext cx="6188296" cy="2087033"/>
          </a:xfrm>
          <a:prstGeom prst="rect">
            <a:avLst/>
          </a:prstGeom>
        </p:spPr>
      </p:pic>
      <p:sp>
        <p:nvSpPr>
          <p:cNvPr id="35" name="Textfeld 34"/>
          <p:cNvSpPr txBox="1"/>
          <p:nvPr/>
        </p:nvSpPr>
        <p:spPr>
          <a:xfrm>
            <a:off x="487931" y="1169989"/>
            <a:ext cx="6029215" cy="3768339"/>
          </a:xfrm>
          <a:prstGeom prst="rect">
            <a:avLst/>
          </a:prstGeom>
          <a:noFill/>
        </p:spPr>
        <p:txBody>
          <a:bodyPr wrap="none" rtlCol="0">
            <a:spAutoFit/>
          </a:bodyPr>
          <a:lstStyle/>
          <a:p>
            <a:pPr>
              <a:lnSpc>
                <a:spcPct val="150000"/>
              </a:lnSpc>
            </a:pPr>
            <a:r>
              <a:rPr lang="de-DE" sz="2275" b="1" dirty="0" smtClean="0">
                <a:solidFill>
                  <a:srgbClr val="EF7D1D"/>
                </a:solidFill>
                <a:latin typeface="Source Sans Pro Semibold" charset="0"/>
                <a:ea typeface="Source Sans Pro Semibold" charset="0"/>
                <a:cs typeface="Source Sans Pro Semibold" charset="0"/>
              </a:rPr>
              <a:t>Verbinden von Model und View</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50000"/>
              </a:lnSpc>
              <a:buFont typeface="Arial" charset="0"/>
              <a:buChar char="•"/>
            </a:pPr>
            <a:r>
              <a:rPr lang="de-DE" sz="2275" dirty="0" smtClean="0">
                <a:solidFill>
                  <a:srgbClr val="025249"/>
                </a:solidFill>
                <a:latin typeface="Source Sans Pro" charset="0"/>
                <a:ea typeface="Source Sans Pro" charset="0"/>
                <a:cs typeface="Source Sans Pro" charset="0"/>
              </a:rPr>
              <a:t>Wann wird was gebunden?</a:t>
            </a:r>
          </a:p>
          <a:p>
            <a:pPr marL="232172" indent="-232172">
              <a:lnSpc>
                <a:spcPct val="150000"/>
              </a:lnSpc>
              <a:buFont typeface="Arial" charset="0"/>
              <a:buChar char="•"/>
            </a:pPr>
            <a:r>
              <a:rPr lang="de-DE" sz="2275" dirty="0" smtClean="0">
                <a:solidFill>
                  <a:srgbClr val="025249"/>
                </a:solidFill>
                <a:latin typeface="Source Sans Pro" charset="0"/>
                <a:ea typeface="Source Sans Pro" charset="0"/>
                <a:cs typeface="Source Sans Pro" charset="0"/>
              </a:rPr>
              <a:t>Wie genau funktioniert das Binding? </a:t>
            </a:r>
          </a:p>
          <a:p>
            <a:pPr marL="689372" lvl="1" indent="-232172">
              <a:lnSpc>
                <a:spcPct val="150000"/>
              </a:lnSpc>
              <a:buFont typeface="Arial" charset="0"/>
              <a:buChar char="•"/>
            </a:pPr>
            <a:r>
              <a:rPr lang="de-DE" sz="2275" dirty="0" smtClean="0">
                <a:solidFill>
                  <a:srgbClr val="025249"/>
                </a:solidFill>
                <a:latin typeface="Source Sans Pro" charset="0"/>
                <a:ea typeface="Source Sans Pro" charset="0"/>
                <a:cs typeface="Source Sans Pro" charset="0"/>
              </a:rPr>
              <a:t>Zum Beispiel: Element in Liste, Liste</a:t>
            </a:r>
          </a:p>
          <a:p>
            <a:pPr marL="342900" indent="-342900">
              <a:lnSpc>
                <a:spcPct val="150000"/>
              </a:lnSpc>
              <a:buFont typeface="Arial" charset="0"/>
              <a:buChar char="•"/>
            </a:pPr>
            <a:r>
              <a:rPr lang="de-DE" sz="2275" dirty="0" smtClean="0">
                <a:solidFill>
                  <a:srgbClr val="025249"/>
                </a:solidFill>
                <a:latin typeface="Source Sans Pro" charset="0"/>
                <a:ea typeface="Source Sans Pro" charset="0"/>
                <a:cs typeface="Source Sans Pro" charset="0"/>
              </a:rPr>
              <a:t>Reihenfolge von Events</a:t>
            </a:r>
          </a:p>
          <a:p>
            <a:pPr>
              <a:lnSpc>
                <a:spcPct val="150000"/>
              </a:lnSpc>
            </a:pPr>
            <a:r>
              <a:rPr lang="de-DE" sz="2275" dirty="0" smtClean="0">
                <a:solidFill>
                  <a:srgbClr val="025249"/>
                </a:solidFill>
                <a:latin typeface="Source Sans Pro" charset="0"/>
                <a:ea typeface="Source Sans Pro" charset="0"/>
                <a:cs typeface="Source Sans Pro" charset="0"/>
              </a:rPr>
              <a:t>Wird schnell </a:t>
            </a:r>
            <a:r>
              <a:rPr lang="de-DE" sz="2275" dirty="0" smtClean="0">
                <a:solidFill>
                  <a:srgbClr val="EF7D1D"/>
                </a:solidFill>
                <a:latin typeface="Source Sans Pro" charset="0"/>
                <a:ea typeface="Source Sans Pro" charset="0"/>
                <a:cs typeface="Source Sans Pro" charset="0"/>
              </a:rPr>
              <a:t>komplex, schwer zu durchschauen</a:t>
            </a:r>
          </a:p>
          <a:p>
            <a:pPr marL="342900" indent="-342900">
              <a:lnSpc>
                <a:spcPct val="150000"/>
              </a:lnSpc>
              <a:buFont typeface="Arial" charset="0"/>
              <a:buChar char="•"/>
            </a:pP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39938630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Ganz einfach: Alles rendern</a:t>
            </a:r>
            <a:endParaRPr lang="de-DE" dirty="0"/>
          </a:p>
        </p:txBody>
      </p:sp>
      <p:grpSp>
        <p:nvGrpSpPr>
          <p:cNvPr id="24" name="Gruppierung 23"/>
          <p:cNvGrpSpPr/>
          <p:nvPr/>
        </p:nvGrpSpPr>
        <p:grpSpPr>
          <a:xfrm>
            <a:off x="2047997" y="1708046"/>
            <a:ext cx="6368805" cy="3981554"/>
            <a:chOff x="1528233" y="2190646"/>
            <a:chExt cx="7141113" cy="4464374"/>
          </a:xfrm>
        </p:grpSpPr>
        <p:pic>
          <p:nvPicPr>
            <p:cNvPr id="6" name="Bild 5"/>
            <p:cNvPicPr>
              <a:picLocks noChangeAspect="1"/>
            </p:cNvPicPr>
            <p:nvPr/>
          </p:nvPicPr>
          <p:blipFill>
            <a:blip r:embed="rId2"/>
            <a:stretch>
              <a:fillRect/>
            </a:stretch>
          </p:blipFill>
          <p:spPr>
            <a:xfrm>
              <a:off x="1540933" y="2190647"/>
              <a:ext cx="4265956" cy="4464373"/>
            </a:xfrm>
            <a:prstGeom prst="rect">
              <a:avLst/>
            </a:prstGeom>
          </p:spPr>
        </p:pic>
        <p:sp>
          <p:nvSpPr>
            <p:cNvPr id="7" name="Rechteck 6"/>
            <p:cNvSpPr/>
            <p:nvPr/>
          </p:nvSpPr>
          <p:spPr>
            <a:xfrm>
              <a:off x="1785222" y="3598777"/>
              <a:ext cx="2921000" cy="34713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8" name="Rechteck 7"/>
            <p:cNvSpPr/>
            <p:nvPr/>
          </p:nvSpPr>
          <p:spPr>
            <a:xfrm>
              <a:off x="1709022" y="3514133"/>
              <a:ext cx="3149600" cy="173564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echteck 8"/>
            <p:cNvSpPr/>
            <p:nvPr/>
          </p:nvSpPr>
          <p:spPr>
            <a:xfrm>
              <a:off x="1641289" y="2913000"/>
              <a:ext cx="4064000" cy="362371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echteck 9"/>
            <p:cNvSpPr/>
            <p:nvPr/>
          </p:nvSpPr>
          <p:spPr>
            <a:xfrm>
              <a:off x="3630956" y="5944043"/>
              <a:ext cx="1955800" cy="53340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1" name="Rechteck 10"/>
            <p:cNvSpPr/>
            <p:nvPr/>
          </p:nvSpPr>
          <p:spPr>
            <a:xfrm>
              <a:off x="1528233" y="2190646"/>
              <a:ext cx="4245320" cy="446437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2" name="Textfeld 11"/>
            <p:cNvSpPr txBox="1"/>
            <p:nvPr/>
          </p:nvSpPr>
          <p:spPr>
            <a:xfrm>
              <a:off x="7330017" y="3036330"/>
              <a:ext cx="913435" cy="448629"/>
            </a:xfrm>
            <a:prstGeom prst="rect">
              <a:avLst/>
            </a:prstGeom>
            <a:noFill/>
          </p:spPr>
          <p:txBody>
            <a:bodyPr wrap="none" rtlCol="0">
              <a:spAutoFit/>
            </a:bodyPr>
            <a:lstStyle/>
            <a:p>
              <a:r>
                <a:rPr lang="de-DE" sz="2000" b="1" dirty="0" smtClean="0">
                  <a:solidFill>
                    <a:srgbClr val="41719C"/>
                  </a:solidFill>
                  <a:latin typeface="Source Sans Pro Semibold" charset="0"/>
                  <a:ea typeface="Source Sans Pro Semibold" charset="0"/>
                  <a:cs typeface="Source Sans Pro Semibold" charset="0"/>
                </a:rPr>
                <a:t>Event</a:t>
              </a:r>
              <a:endParaRPr lang="de-DE" b="1" dirty="0">
                <a:solidFill>
                  <a:srgbClr val="41719C"/>
                </a:solidFill>
                <a:latin typeface="Source Sans Pro Semibold" charset="0"/>
                <a:ea typeface="Source Sans Pro Semibold" charset="0"/>
                <a:cs typeface="Source Sans Pro Semibold" charset="0"/>
              </a:endParaRPr>
            </a:p>
          </p:txBody>
        </p:sp>
        <p:sp>
          <p:nvSpPr>
            <p:cNvPr id="13" name="Textfeld 12"/>
            <p:cNvSpPr txBox="1"/>
            <p:nvPr/>
          </p:nvSpPr>
          <p:spPr>
            <a:xfrm>
              <a:off x="7330017" y="4212073"/>
              <a:ext cx="1339329" cy="400110"/>
            </a:xfrm>
            <a:prstGeom prst="rect">
              <a:avLst/>
            </a:prstGeom>
            <a:noFill/>
          </p:spPr>
          <p:txBody>
            <a:bodyPr wrap="none" rtlCol="0">
              <a:spAutoFit/>
            </a:bodyPr>
            <a:lstStyle/>
            <a:p>
              <a:r>
                <a:rPr lang="de-DE" sz="2000" b="1" dirty="0" smtClean="0">
                  <a:solidFill>
                    <a:srgbClr val="EF7D1D"/>
                  </a:solidFill>
                  <a:latin typeface="Source Sans Pro Semibold" charset="0"/>
                  <a:ea typeface="Source Sans Pro Semibold" charset="0"/>
                  <a:cs typeface="Source Sans Pro Semibold" charset="0"/>
                </a:rPr>
                <a:t>Re-</a:t>
              </a:r>
              <a:r>
                <a:rPr lang="de-DE" sz="2000" b="1" dirty="0" err="1">
                  <a:solidFill>
                    <a:srgbClr val="EF7D1D"/>
                  </a:solidFill>
                  <a:latin typeface="Source Sans Pro Semibold" charset="0"/>
                  <a:ea typeface="Source Sans Pro Semibold" charset="0"/>
                  <a:cs typeface="Source Sans Pro Semibold" charset="0"/>
                </a:rPr>
                <a:t>r</a:t>
              </a:r>
              <a:r>
                <a:rPr lang="de-DE" sz="2000" b="1" dirty="0" err="1" smtClean="0">
                  <a:solidFill>
                    <a:srgbClr val="EF7D1D"/>
                  </a:solidFill>
                  <a:latin typeface="Source Sans Pro Semibold" charset="0"/>
                  <a:ea typeface="Source Sans Pro Semibold" charset="0"/>
                  <a:cs typeface="Source Sans Pro Semibold" charset="0"/>
                </a:rPr>
                <a:t>ender</a:t>
              </a:r>
              <a:endParaRPr lang="de-DE"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flipH="1">
              <a:off x="5157338" y="3250676"/>
              <a:ext cx="2098595" cy="20017"/>
            </a:xfrm>
            <a:prstGeom prst="line">
              <a:avLst/>
            </a:prstGeom>
            <a:ln w="25400">
              <a:solidFill>
                <a:srgbClr val="41719C"/>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5" name="Gerade Verbindung 14"/>
            <p:cNvCxnSpPr/>
            <p:nvPr/>
          </p:nvCxnSpPr>
          <p:spPr>
            <a:xfrm flipH="1" flipV="1">
              <a:off x="5586756" y="3263900"/>
              <a:ext cx="1669177" cy="116840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6" name="Gerade Verbindung 15"/>
            <p:cNvCxnSpPr/>
            <p:nvPr/>
          </p:nvCxnSpPr>
          <p:spPr>
            <a:xfrm flipH="1" flipV="1">
              <a:off x="4858622" y="3598777"/>
              <a:ext cx="2397311" cy="844105"/>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flipH="1" flipV="1">
              <a:off x="4858622" y="4110567"/>
              <a:ext cx="2397312" cy="34289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4706222" y="4464047"/>
              <a:ext cx="2549711" cy="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Gerade Verbindung 18"/>
            <p:cNvCxnSpPr/>
            <p:nvPr/>
          </p:nvCxnSpPr>
          <p:spPr>
            <a:xfrm flipH="1">
              <a:off x="4080933" y="4464047"/>
              <a:ext cx="3175000" cy="2709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0" name="Gerade Verbindung 19"/>
            <p:cNvCxnSpPr>
              <a:endCxn id="7" idx="3"/>
            </p:cNvCxnSpPr>
            <p:nvPr/>
          </p:nvCxnSpPr>
          <p:spPr>
            <a:xfrm flipH="1" flipV="1">
              <a:off x="4706222" y="3772344"/>
              <a:ext cx="2549711" cy="67053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flipH="1">
              <a:off x="4345517" y="4464047"/>
              <a:ext cx="2910416" cy="59902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2" name="Gerade Verbindung 21"/>
            <p:cNvCxnSpPr/>
            <p:nvPr/>
          </p:nvCxnSpPr>
          <p:spPr>
            <a:xfrm flipH="1">
              <a:off x="3630956" y="4442882"/>
              <a:ext cx="3624977" cy="10456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3" name="Gerade Verbindung 22"/>
            <p:cNvCxnSpPr/>
            <p:nvPr/>
          </p:nvCxnSpPr>
          <p:spPr>
            <a:xfrm flipH="1">
              <a:off x="5586756" y="4464047"/>
              <a:ext cx="1669177" cy="147999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2237978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Beispiel: Password Formular</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Tree>
    <p:extLst>
      <p:ext uri="{BB962C8B-B14F-4D97-AF65-F5344CB8AC3E}">
        <p14:creationId xmlns:p14="http://schemas.microsoft.com/office/powerpoint/2010/main" val="60897076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2554533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393508" y="1603820"/>
            <a:ext cx="9118986" cy="4219956"/>
          </a:xfrm>
          <a:prstGeom prst="rect">
            <a:avLst/>
          </a:prstGeom>
        </p:spPr>
      </p:pic>
    </p:spTree>
    <p:extLst>
      <p:ext uri="{BB962C8B-B14F-4D97-AF65-F5344CB8AC3E}">
        <p14:creationId xmlns:p14="http://schemas.microsoft.com/office/powerpoint/2010/main" val="8994235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Virtual Dom</a:t>
            </a:r>
            <a:endParaRPr lang="de-DE" dirty="0"/>
          </a:p>
        </p:txBody>
      </p:sp>
      <p:sp>
        <p:nvSpPr>
          <p:cNvPr id="3" name="Textfeld 2"/>
          <p:cNvSpPr txBox="1"/>
          <p:nvPr/>
        </p:nvSpPr>
        <p:spPr>
          <a:xfrm>
            <a:off x="203200" y="1268793"/>
            <a:ext cx="9499600" cy="5853910"/>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Virtual DOM</a:t>
            </a:r>
          </a:p>
          <a:p>
            <a:pPr marL="285750" indent="-285750">
              <a:lnSpc>
                <a:spcPct val="120000"/>
              </a:lnSpc>
              <a:buFont typeface="Arial" charset="0"/>
              <a:buChar char="•"/>
            </a:pPr>
            <a:r>
              <a:rPr lang="de-DE" sz="2400" dirty="0" err="1" smtClean="0">
                <a:solidFill>
                  <a:srgbClr val="025249"/>
                </a:solidFill>
                <a:latin typeface="Source Sans Pro" charset="0"/>
                <a:ea typeface="Source Sans Pro" charset="0"/>
                <a:cs typeface="Source Sans Pro" charset="0"/>
              </a:rPr>
              <a:t>React.createElement</a:t>
            </a:r>
            <a:r>
              <a:rPr lang="de-DE" sz="2400" dirty="0">
                <a:solidFill>
                  <a:srgbClr val="025249"/>
                </a:solidFill>
                <a:latin typeface="Source Sans Pro" charset="0"/>
                <a:ea typeface="Source Sans Pro" charset="0"/>
                <a:cs typeface="Source Sans Pro" charset="0"/>
              </a:rPr>
              <a:t>() liefert ein </a:t>
            </a:r>
            <a:r>
              <a:rPr lang="de-DE" sz="2400" dirty="0">
                <a:solidFill>
                  <a:srgbClr val="EF7D1D"/>
                </a:solidFill>
                <a:latin typeface="Source Sans Pro" charset="0"/>
                <a:ea typeface="Source Sans Pro" charset="0"/>
                <a:cs typeface="Source Sans Pro" charset="0"/>
              </a:rPr>
              <a:t>virtuelles</a:t>
            </a:r>
            <a:r>
              <a:rPr lang="de-DE" sz="2400" dirty="0">
                <a:solidFill>
                  <a:srgbClr val="025249"/>
                </a:solidFill>
                <a:latin typeface="Source Sans Pro" charset="0"/>
                <a:ea typeface="Source Sans Pro" charset="0"/>
                <a:cs typeface="Source Sans Pro" charset="0"/>
              </a:rPr>
              <a:t> DOM-Objekt </a:t>
            </a:r>
            <a:r>
              <a:rPr lang="de-DE" sz="2400" dirty="0" smtClean="0">
                <a:solidFill>
                  <a:srgbClr val="025249"/>
                </a:solidFill>
                <a:latin typeface="Source Sans Pro" charset="0"/>
                <a:ea typeface="Source Sans Pro" charset="0"/>
                <a:cs typeface="Source Sans Pro" charset="0"/>
              </a:rPr>
              <a:t>zurück</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DOM </a:t>
            </a:r>
            <a:r>
              <a:rPr lang="de-DE" sz="2400" dirty="0" smtClean="0">
                <a:solidFill>
                  <a:srgbClr val="EF7D1D"/>
                </a:solidFill>
                <a:latin typeface="Source Sans Pro" charset="0"/>
                <a:ea typeface="Source Sans Pro" charset="0"/>
                <a:cs typeface="Source Sans Pro" charset="0"/>
              </a:rPr>
              <a:t>Events</a:t>
            </a:r>
            <a:r>
              <a:rPr lang="de-DE" sz="2400" dirty="0" smtClean="0">
                <a:solidFill>
                  <a:srgbClr val="025249"/>
                </a:solidFill>
                <a:latin typeface="Source Sans Pro" charset="0"/>
                <a:ea typeface="Source Sans Pro" charset="0"/>
                <a:cs typeface="Source Sans Pro" charset="0"/>
              </a:rPr>
              <a:t> sind </a:t>
            </a:r>
            <a:r>
              <a:rPr lang="de-DE" sz="2400" dirty="0" err="1" smtClean="0">
                <a:solidFill>
                  <a:srgbClr val="025249"/>
                </a:solidFill>
                <a:latin typeface="Source Sans Pro" charset="0"/>
                <a:ea typeface="Source Sans Pro" charset="0"/>
                <a:cs typeface="Source Sans Pro" charset="0"/>
              </a:rPr>
              <a:t>gewrappt</a:t>
            </a:r>
            <a:endParaRPr lang="de-DE" sz="24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Trennung von Darstellung und Repräsentation</a:t>
            </a:r>
          </a:p>
          <a:p>
            <a:pPr>
              <a:lnSpc>
                <a:spcPct val="120000"/>
              </a:lnSpc>
            </a:pPr>
            <a:endParaRPr lang="de-DE" sz="2400"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Erlaubt performantes neu rendern der Komponente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Ausgabe in andere Formate (z.B. String) möglich</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auf dem Server gerendert werden (Universal </a:t>
            </a:r>
            <a:r>
              <a:rPr lang="de-DE" sz="2400" dirty="0" err="1" smtClean="0">
                <a:solidFill>
                  <a:srgbClr val="025249"/>
                </a:solidFill>
                <a:latin typeface="Source Sans Pro" charset="0"/>
                <a:ea typeface="Source Sans Pro" charset="0"/>
                <a:cs typeface="Source Sans Pro" charset="0"/>
              </a:rPr>
              <a:t>Webapps</a:t>
            </a:r>
            <a:r>
              <a:rPr lang="de-DE" sz="2400" dirty="0" smtClean="0">
                <a:solidFill>
                  <a:srgbClr val="025249"/>
                </a:solidFill>
                <a:latin typeface="Source Sans Pro" charset="0"/>
                <a:ea typeface="Source Sans Pro" charset="0"/>
                <a:cs typeface="Source Sans Pro" charset="0"/>
              </a:rPr>
              <a:t>)</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ohne DOM/Browser getestet werden</a:t>
            </a:r>
          </a:p>
          <a:p>
            <a:pPr marL="342900" indent="-34290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281955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React</a:t>
            </a:r>
            <a:r>
              <a:rPr lang="de-DE" dirty="0" smtClean="0"/>
              <a:t>: „UI </a:t>
            </a:r>
            <a:r>
              <a:rPr lang="de-DE" dirty="0" err="1" smtClean="0"/>
              <a:t>as</a:t>
            </a:r>
            <a:r>
              <a:rPr lang="de-DE" dirty="0" smtClean="0"/>
              <a:t> a </a:t>
            </a:r>
            <a:r>
              <a:rPr lang="de-DE" dirty="0" err="1" smtClean="0"/>
              <a:t>Function</a:t>
            </a:r>
            <a:r>
              <a:rPr lang="de-DE" dirty="0" smtClean="0"/>
              <a:t>“</a:t>
            </a:r>
            <a:endParaRPr lang="de-DE" dirty="0"/>
          </a:p>
        </p:txBody>
      </p:sp>
      <p:grpSp>
        <p:nvGrpSpPr>
          <p:cNvPr id="3" name="Gruppierung 2"/>
          <p:cNvGrpSpPr/>
          <p:nvPr/>
        </p:nvGrpSpPr>
        <p:grpSpPr>
          <a:xfrm>
            <a:off x="344012" y="1124138"/>
            <a:ext cx="9217977" cy="2624689"/>
            <a:chOff x="454819" y="967386"/>
            <a:chExt cx="11345202" cy="3230386"/>
          </a:xfrm>
        </p:grpSpPr>
        <p:grpSp>
          <p:nvGrpSpPr>
            <p:cNvPr id="20" name="Gruppierung 19"/>
            <p:cNvGrpSpPr/>
            <p:nvPr/>
          </p:nvGrpSpPr>
          <p:grpSpPr>
            <a:xfrm>
              <a:off x="454819" y="967386"/>
              <a:ext cx="2398563" cy="3226110"/>
              <a:chOff x="345091" y="1820826"/>
              <a:chExt cx="2398563" cy="3226110"/>
            </a:xfrm>
          </p:grpSpPr>
          <p:pic>
            <p:nvPicPr>
              <p:cNvPr id="6" name="Bild 5"/>
              <p:cNvPicPr>
                <a:picLocks noChangeAspect="1"/>
              </p:cNvPicPr>
              <p:nvPr/>
            </p:nvPicPr>
            <p:blipFill>
              <a:blip r:embed="rId3"/>
              <a:stretch>
                <a:fillRect/>
              </a:stretch>
            </p:blipFill>
            <p:spPr>
              <a:xfrm>
                <a:off x="345091" y="2429255"/>
                <a:ext cx="2398563" cy="2617681"/>
              </a:xfrm>
              <a:prstGeom prst="rect">
                <a:avLst/>
              </a:prstGeom>
            </p:spPr>
          </p:pic>
          <p:sp>
            <p:nvSpPr>
              <p:cNvPr id="8" name="Textfeld 7"/>
              <p:cNvSpPr txBox="1"/>
              <p:nvPr/>
            </p:nvSpPr>
            <p:spPr>
              <a:xfrm>
                <a:off x="991954" y="1820826"/>
                <a:ext cx="1104839" cy="333899"/>
              </a:xfrm>
              <a:prstGeom prst="rect">
                <a:avLst/>
              </a:prstGeom>
              <a:noFill/>
            </p:spPr>
            <p:txBody>
              <a:bodyPr wrap="none" lIns="0" rIns="0" bIns="0" rtlCol="0">
                <a:spAutoFit/>
              </a:bodyPr>
              <a:lstStyle/>
              <a:p>
                <a:pPr algn="ctr"/>
                <a:r>
                  <a:rPr lang="de-DE" sz="1463" dirty="0" err="1">
                    <a:solidFill>
                      <a:srgbClr val="EF7D1D"/>
                    </a:solidFill>
                    <a:latin typeface="Source Code Pro Semibold" charset="0"/>
                    <a:ea typeface="Source Code Pro Semibold" charset="0"/>
                    <a:cs typeface="Source Code Pro Semibold" charset="0"/>
                  </a:rPr>
                  <a:t>render</a:t>
                </a:r>
                <a:r>
                  <a:rPr lang="de-DE" sz="1463" dirty="0">
                    <a:solidFill>
                      <a:srgbClr val="EF7D1D"/>
                    </a:solidFill>
                    <a:latin typeface="Source Code Pro Semibold" charset="0"/>
                    <a:ea typeface="Source Code Pro Semibold" charset="0"/>
                    <a:cs typeface="Source Code Pro Semibold" charset="0"/>
                  </a:rPr>
                  <a:t>()</a:t>
                </a:r>
              </a:p>
            </p:txBody>
          </p:sp>
        </p:grpSp>
        <p:grpSp>
          <p:nvGrpSpPr>
            <p:cNvPr id="18" name="Gruppierung 17"/>
            <p:cNvGrpSpPr/>
            <p:nvPr/>
          </p:nvGrpSpPr>
          <p:grpSpPr>
            <a:xfrm>
              <a:off x="6419245" y="967386"/>
              <a:ext cx="2398563" cy="3230386"/>
              <a:chOff x="5480461" y="1820826"/>
              <a:chExt cx="2398563" cy="3230386"/>
            </a:xfrm>
          </p:grpSpPr>
          <p:pic>
            <p:nvPicPr>
              <p:cNvPr id="5" name="Bild 4"/>
              <p:cNvPicPr>
                <a:picLocks noChangeAspect="1"/>
              </p:cNvPicPr>
              <p:nvPr/>
            </p:nvPicPr>
            <p:blipFill>
              <a:blip r:embed="rId4"/>
              <a:stretch>
                <a:fillRect/>
              </a:stretch>
            </p:blipFill>
            <p:spPr>
              <a:xfrm>
                <a:off x="5480461" y="2429255"/>
                <a:ext cx="2398563" cy="2621957"/>
              </a:xfrm>
              <a:prstGeom prst="rect">
                <a:avLst/>
              </a:prstGeom>
            </p:spPr>
          </p:pic>
          <p:sp>
            <p:nvSpPr>
              <p:cNvPr id="13" name="Textfeld 12"/>
              <p:cNvSpPr txBox="1"/>
              <p:nvPr/>
            </p:nvSpPr>
            <p:spPr>
              <a:xfrm>
                <a:off x="5643956" y="1820826"/>
                <a:ext cx="2071572" cy="333899"/>
              </a:xfrm>
              <a:prstGeom prst="rect">
                <a:avLst/>
              </a:prstGeom>
              <a:noFill/>
            </p:spPr>
            <p:txBody>
              <a:bodyPr wrap="none" lIns="0" rIns="0" bIns="0" rtlCol="0">
                <a:spAutoFit/>
              </a:bodyPr>
              <a:lstStyle/>
              <a:p>
                <a:pPr algn="ctr"/>
                <a:r>
                  <a:rPr lang="de-DE" sz="1463" dirty="0" err="1">
                    <a:solidFill>
                      <a:srgbClr val="EF7D1D"/>
                    </a:solidFill>
                    <a:latin typeface="Source Code Pro Semibold" charset="0"/>
                    <a:ea typeface="Source Code Pro Semibold" charset="0"/>
                    <a:cs typeface="Source Code Pro Semibold" charset="0"/>
                  </a:rPr>
                  <a:t>render</a:t>
                </a:r>
                <a:r>
                  <a:rPr lang="de-DE" sz="1463" dirty="0">
                    <a:solidFill>
                      <a:srgbClr val="EF7D1D"/>
                    </a:solidFill>
                    <a:latin typeface="Source Code Pro Semibold" charset="0"/>
                    <a:ea typeface="Source Code Pro Semibold" charset="0"/>
                    <a:cs typeface="Source Code Pro Semibold" charset="0"/>
                  </a:rPr>
                  <a:t>(R3!demo)</a:t>
                </a:r>
              </a:p>
            </p:txBody>
          </p:sp>
        </p:grpSp>
        <p:grpSp>
          <p:nvGrpSpPr>
            <p:cNvPr id="17" name="Gruppierung 16"/>
            <p:cNvGrpSpPr/>
            <p:nvPr/>
          </p:nvGrpSpPr>
          <p:grpSpPr>
            <a:xfrm>
              <a:off x="9401458" y="967386"/>
              <a:ext cx="2398563" cy="3230386"/>
              <a:chOff x="8048146" y="1820826"/>
              <a:chExt cx="2398563" cy="3230386"/>
            </a:xfrm>
          </p:grpSpPr>
          <p:pic>
            <p:nvPicPr>
              <p:cNvPr id="7" name="Bild 6"/>
              <p:cNvPicPr>
                <a:picLocks noChangeAspect="1"/>
              </p:cNvPicPr>
              <p:nvPr/>
            </p:nvPicPr>
            <p:blipFill>
              <a:blip r:embed="rId5"/>
              <a:stretch>
                <a:fillRect/>
              </a:stretch>
            </p:blipFill>
            <p:spPr>
              <a:xfrm>
                <a:off x="8048146" y="2429255"/>
                <a:ext cx="2398563" cy="2621957"/>
              </a:xfrm>
              <a:prstGeom prst="rect">
                <a:avLst/>
              </a:prstGeom>
            </p:spPr>
          </p:pic>
          <p:sp>
            <p:nvSpPr>
              <p:cNvPr id="14" name="Textfeld 13"/>
              <p:cNvSpPr txBox="1"/>
              <p:nvPr/>
            </p:nvSpPr>
            <p:spPr>
              <a:xfrm>
                <a:off x="8556903" y="1820826"/>
                <a:ext cx="1381049" cy="333899"/>
              </a:xfrm>
              <a:prstGeom prst="rect">
                <a:avLst/>
              </a:prstGeom>
              <a:noFill/>
            </p:spPr>
            <p:txBody>
              <a:bodyPr wrap="none" lIns="0" rIns="0" bIns="0" rtlCol="0">
                <a:spAutoFit/>
              </a:bodyPr>
              <a:lstStyle/>
              <a:p>
                <a:pPr algn="ctr"/>
                <a:r>
                  <a:rPr lang="de-DE" sz="1463" dirty="0" err="1">
                    <a:solidFill>
                      <a:srgbClr val="EF7D1D"/>
                    </a:solidFill>
                    <a:latin typeface="Source Code Pro Semibold" charset="0"/>
                    <a:ea typeface="Source Code Pro Semibold" charset="0"/>
                    <a:cs typeface="Source Code Pro Semibold" charset="0"/>
                  </a:rPr>
                  <a:t>render</a:t>
                </a:r>
                <a:r>
                  <a:rPr lang="de-DE" sz="1463" dirty="0">
                    <a:solidFill>
                      <a:srgbClr val="EF7D1D"/>
                    </a:solidFill>
                    <a:latin typeface="Source Code Pro Semibold" charset="0"/>
                    <a:ea typeface="Source Code Pro Semibold" charset="0"/>
                    <a:cs typeface="Source Code Pro Semibold" charset="0"/>
                  </a:rPr>
                  <a:t>(R3)</a:t>
                </a:r>
              </a:p>
            </p:txBody>
          </p:sp>
        </p:grpSp>
        <p:grpSp>
          <p:nvGrpSpPr>
            <p:cNvPr id="19" name="Gruppierung 18"/>
            <p:cNvGrpSpPr/>
            <p:nvPr/>
          </p:nvGrpSpPr>
          <p:grpSpPr>
            <a:xfrm>
              <a:off x="3437032" y="967386"/>
              <a:ext cx="2398563" cy="3230386"/>
              <a:chOff x="2912776" y="1820826"/>
              <a:chExt cx="2398563" cy="3230386"/>
            </a:xfrm>
          </p:grpSpPr>
          <p:pic>
            <p:nvPicPr>
              <p:cNvPr id="15" name="Bild 14"/>
              <p:cNvPicPr>
                <a:picLocks noChangeAspect="1"/>
              </p:cNvPicPr>
              <p:nvPr/>
            </p:nvPicPr>
            <p:blipFill>
              <a:blip r:embed="rId5"/>
              <a:stretch>
                <a:fillRect/>
              </a:stretch>
            </p:blipFill>
            <p:spPr>
              <a:xfrm>
                <a:off x="2912776" y="2429255"/>
                <a:ext cx="2398563" cy="2621957"/>
              </a:xfrm>
              <a:prstGeom prst="rect">
                <a:avLst/>
              </a:prstGeom>
            </p:spPr>
          </p:pic>
          <p:sp>
            <p:nvSpPr>
              <p:cNvPr id="16" name="Textfeld 15"/>
              <p:cNvSpPr txBox="1"/>
              <p:nvPr/>
            </p:nvSpPr>
            <p:spPr>
              <a:xfrm>
                <a:off x="3421533" y="1820826"/>
                <a:ext cx="1381049" cy="333899"/>
              </a:xfrm>
              <a:prstGeom prst="rect">
                <a:avLst/>
              </a:prstGeom>
              <a:noFill/>
            </p:spPr>
            <p:txBody>
              <a:bodyPr wrap="none" lIns="0" rIns="0" bIns="0" rtlCol="0">
                <a:spAutoFit/>
              </a:bodyPr>
              <a:lstStyle/>
              <a:p>
                <a:pPr algn="ctr"/>
                <a:r>
                  <a:rPr lang="de-DE" sz="1463" dirty="0" err="1">
                    <a:solidFill>
                      <a:srgbClr val="EF7D1D"/>
                    </a:solidFill>
                    <a:latin typeface="Source Code Pro Semibold" charset="0"/>
                    <a:ea typeface="Source Code Pro Semibold" charset="0"/>
                    <a:cs typeface="Source Code Pro Semibold" charset="0"/>
                  </a:rPr>
                  <a:t>render</a:t>
                </a:r>
                <a:r>
                  <a:rPr lang="de-DE" sz="1463" dirty="0">
                    <a:solidFill>
                      <a:srgbClr val="EF7D1D"/>
                    </a:solidFill>
                    <a:latin typeface="Source Code Pro Semibold" charset="0"/>
                    <a:ea typeface="Source Code Pro Semibold" charset="0"/>
                    <a:cs typeface="Source Code Pro Semibold" charset="0"/>
                  </a:rPr>
                  <a:t>(R3)</a:t>
                </a:r>
              </a:p>
            </p:txBody>
          </p:sp>
        </p:grpSp>
      </p:grpSp>
      <p:sp>
        <p:nvSpPr>
          <p:cNvPr id="21" name="Rechteck 20"/>
          <p:cNvSpPr/>
          <p:nvPr/>
        </p:nvSpPr>
        <p:spPr>
          <a:xfrm>
            <a:off x="344012" y="4282962"/>
            <a:ext cx="9217976" cy="2252924"/>
          </a:xfrm>
          <a:prstGeom prst="rect">
            <a:avLst/>
          </a:prstGeom>
        </p:spPr>
        <p:txBody>
          <a:bodyPr wrap="square">
            <a:spAutoFit/>
          </a:bodyPr>
          <a:lstStyle/>
          <a:p>
            <a:pPr>
              <a:lnSpc>
                <a:spcPct val="120000"/>
              </a:lnSpc>
            </a:pPr>
            <a:r>
              <a:rPr lang="de-DE" sz="1950" b="1" dirty="0" smtClean="0">
                <a:solidFill>
                  <a:srgbClr val="EF7D1D"/>
                </a:solidFill>
                <a:latin typeface="Source Sans Pro" charset="0"/>
                <a:ea typeface="Source Sans Pro" charset="0"/>
                <a:cs typeface="Source Sans Pro" charset="0"/>
              </a:rPr>
              <a:t>f(zustand) </a:t>
            </a:r>
            <a:r>
              <a:rPr lang="de-DE" sz="1950" b="1" dirty="0">
                <a:solidFill>
                  <a:srgbClr val="EF7D1D"/>
                </a:solidFill>
                <a:latin typeface="Source Sans Pro" charset="0"/>
                <a:ea typeface="Source Sans Pro" charset="0"/>
                <a:cs typeface="Source Sans Pro" charset="0"/>
                <a:sym typeface="Wingdings"/>
              </a:rPr>
              <a:t> </a:t>
            </a:r>
            <a:r>
              <a:rPr lang="de-DE" sz="1950" b="1" dirty="0">
                <a:solidFill>
                  <a:srgbClr val="EF7D1D"/>
                </a:solidFill>
                <a:latin typeface="Source Sans Pro" charset="0"/>
                <a:ea typeface="Source Sans Pro" charset="0"/>
                <a:cs typeface="Source Sans Pro" charset="0"/>
              </a:rPr>
              <a:t>UI</a:t>
            </a:r>
          </a:p>
          <a:p>
            <a:pPr marL="232172" indent="-232172">
              <a:lnSpc>
                <a:spcPct val="120000"/>
              </a:lnSpc>
              <a:buFont typeface="Arial" charset="0"/>
              <a:buChar char="•"/>
            </a:pPr>
            <a:r>
              <a:rPr lang="de-DE" sz="1950" dirty="0" smtClean="0">
                <a:solidFill>
                  <a:srgbClr val="025249"/>
                </a:solidFill>
                <a:latin typeface="Source Sans Pro Semibold" charset="0"/>
                <a:ea typeface="Source Sans Pro Semibold" charset="0"/>
                <a:cs typeface="Source Sans Pro Semibold" charset="0"/>
              </a:rPr>
              <a:t>Es wird genau eine UI zu genau einem Zustand gerendert</a:t>
            </a:r>
          </a:p>
          <a:p>
            <a:pPr marL="232172" indent="-232172">
              <a:lnSpc>
                <a:spcPct val="120000"/>
              </a:lnSpc>
              <a:buFont typeface="Arial" charset="0"/>
              <a:buChar char="•"/>
            </a:pPr>
            <a:r>
              <a:rPr lang="de-DE" sz="1950" dirty="0" smtClean="0">
                <a:solidFill>
                  <a:srgbClr val="025249"/>
                </a:solidFill>
                <a:latin typeface="Source Sans Pro Semibold" charset="0"/>
                <a:ea typeface="Source Sans Pro Semibold" charset="0"/>
                <a:cs typeface="Source Sans Pro Semibold" charset="0"/>
              </a:rPr>
              <a:t>Model </a:t>
            </a:r>
            <a:r>
              <a:rPr lang="de-DE" sz="1950" dirty="0">
                <a:solidFill>
                  <a:srgbClr val="025249"/>
                </a:solidFill>
                <a:latin typeface="Source Sans Pro Semibold" charset="0"/>
                <a:ea typeface="Source Sans Pro Semibold" charset="0"/>
                <a:cs typeface="Source Sans Pro Semibold" charset="0"/>
              </a:rPr>
              <a:t>mit </a:t>
            </a:r>
            <a:r>
              <a:rPr lang="de-DE" sz="1950" dirty="0">
                <a:solidFill>
                  <a:srgbClr val="EF7D1D"/>
                </a:solidFill>
                <a:latin typeface="Source Sans Pro Semibold" charset="0"/>
                <a:ea typeface="Source Sans Pro Semibold" charset="0"/>
                <a:cs typeface="Source Sans Pro Semibold" charset="0"/>
              </a:rPr>
              <a:t>allen</a:t>
            </a:r>
            <a:r>
              <a:rPr lang="de-DE" sz="1950" dirty="0">
                <a:solidFill>
                  <a:srgbClr val="025249"/>
                </a:solidFill>
                <a:latin typeface="Source Sans Pro Semibold" charset="0"/>
                <a:ea typeface="Source Sans Pro Semibold" charset="0"/>
                <a:cs typeface="Source Sans Pro Semibold" charset="0"/>
              </a:rPr>
              <a:t> Zuständen (Textfelder, Auswahllisten </a:t>
            </a:r>
            <a:r>
              <a:rPr lang="de-DE" sz="1950" dirty="0" err="1">
                <a:solidFill>
                  <a:srgbClr val="025249"/>
                </a:solidFill>
                <a:latin typeface="Source Sans Pro Semibold" charset="0"/>
                <a:ea typeface="Source Sans Pro Semibold" charset="0"/>
                <a:cs typeface="Source Sans Pro Semibold" charset="0"/>
              </a:rPr>
              <a:t>etc</a:t>
            </a:r>
            <a:r>
              <a:rPr lang="de-DE" sz="1950" dirty="0">
                <a:solidFill>
                  <a:srgbClr val="025249"/>
                </a:solidFill>
                <a:latin typeface="Source Sans Pro Semibold" charset="0"/>
                <a:ea typeface="Source Sans Pro Semibold" charset="0"/>
                <a:cs typeface="Source Sans Pro Semibold" charset="0"/>
              </a:rPr>
              <a:t>)</a:t>
            </a:r>
          </a:p>
          <a:p>
            <a:pPr marL="232172" indent="-232172">
              <a:lnSpc>
                <a:spcPct val="120000"/>
              </a:lnSpc>
              <a:buFont typeface="Arial" charset="0"/>
              <a:buChar char="•"/>
            </a:pPr>
            <a:r>
              <a:rPr lang="de-DE" sz="1950" dirty="0" smtClean="0">
                <a:solidFill>
                  <a:srgbClr val="025249"/>
                </a:solidFill>
                <a:latin typeface="Source Sans Pro Semibold" charset="0"/>
                <a:ea typeface="Source Sans Pro Semibold" charset="0"/>
                <a:cs typeface="Source Sans Pro Semibold" charset="0"/>
              </a:rPr>
              <a:t>Keine Dynamik, keine Seiteneffekte</a:t>
            </a:r>
          </a:p>
          <a:p>
            <a:pPr marL="232172" indent="-232172">
              <a:lnSpc>
                <a:spcPct val="120000"/>
              </a:lnSpc>
              <a:buFont typeface="Arial" charset="0"/>
              <a:buChar char="•"/>
            </a:pPr>
            <a:r>
              <a:rPr lang="de-DE" sz="1950" dirty="0" smtClean="0">
                <a:solidFill>
                  <a:srgbClr val="025249"/>
                </a:solidFill>
                <a:latin typeface="Source Sans Pro Semibold" charset="0"/>
                <a:ea typeface="Source Sans Pro Semibold" charset="0"/>
                <a:cs typeface="Source Sans Pro Semibold" charset="0"/>
              </a:rPr>
              <a:t>Sehr einfaches Prinzip</a:t>
            </a:r>
          </a:p>
          <a:p>
            <a:pPr marL="232172" indent="-232172">
              <a:lnSpc>
                <a:spcPct val="120000"/>
              </a:lnSpc>
              <a:buFont typeface="Arial" charset="0"/>
              <a:buChar char="•"/>
            </a:pPr>
            <a:r>
              <a:rPr lang="de-DE" sz="1950" dirty="0" smtClean="0">
                <a:solidFill>
                  <a:srgbClr val="025249"/>
                </a:solidFill>
                <a:latin typeface="Source Sans Pro Semibold" charset="0"/>
                <a:ea typeface="Source Sans Pro Semibold" charset="0"/>
                <a:cs typeface="Source Sans Pro Semibold" charset="0"/>
              </a:rPr>
              <a:t>Performant durch </a:t>
            </a:r>
            <a:r>
              <a:rPr lang="de-DE" sz="1950" dirty="0" smtClean="0">
                <a:solidFill>
                  <a:srgbClr val="EF7D1D"/>
                </a:solidFill>
                <a:latin typeface="Source Sans Pro Semibold" charset="0"/>
                <a:ea typeface="Source Sans Pro Semibold" charset="0"/>
                <a:cs typeface="Source Sans Pro Semibold" charset="0"/>
              </a:rPr>
              <a:t>Virtual DOM</a:t>
            </a:r>
            <a:endParaRPr lang="de-DE" sz="1950"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604297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1"/>
            <a:ext cx="7597902" cy="1142620"/>
          </a:xfrm>
          <a:prstGeom prst="rect">
            <a:avLst/>
          </a:prstGeom>
        </p:spPr>
        <p:txBody>
          <a:bodyPr wrap="square">
            <a:spAutoFit/>
          </a:bodyPr>
          <a:lstStyle/>
          <a:p>
            <a:pPr algn="ctr"/>
            <a:r>
              <a:rPr lang="de-DE" sz="2925" b="1" dirty="0">
                <a:solidFill>
                  <a:srgbClr val="025249"/>
                </a:solidFill>
                <a:latin typeface="Source Sans Pro Semibold" charset="0"/>
                <a:ea typeface="Source Sans Pro Semibold" charset="0"/>
                <a:cs typeface="Source Sans Pro Semibold" charset="0"/>
              </a:rPr>
              <a:t>A JAVASCRIPT LIBRARY FOR BUILDING</a:t>
            </a:r>
          </a:p>
          <a:p>
            <a:pPr algn="ctr"/>
            <a:r>
              <a:rPr lang="de-DE" sz="3900" b="1" dirty="0">
                <a:solidFill>
                  <a:srgbClr val="EF7D1D"/>
                </a:solidFill>
                <a:latin typeface="Source Sans Pro Semibold" charset="0"/>
                <a:ea typeface="Source Sans Pro Semibold" charset="0"/>
                <a:cs typeface="Source Sans Pro Semibold" charset="0"/>
              </a:rPr>
              <a:t>USER INTERFACES</a:t>
            </a: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50183658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Kommunikation zwischen Komponenten</a:t>
            </a:r>
            <a:endParaRPr lang="de-DE" dirty="0"/>
          </a:p>
        </p:txBody>
      </p:sp>
      <p:pic>
        <p:nvPicPr>
          <p:cNvPr id="8" name="Bild 7"/>
          <p:cNvPicPr>
            <a:picLocks noChangeAspect="1"/>
          </p:cNvPicPr>
          <p:nvPr/>
        </p:nvPicPr>
        <p:blipFill>
          <a:blip r:embed="rId2"/>
          <a:stretch>
            <a:fillRect/>
          </a:stretch>
        </p:blipFill>
        <p:spPr>
          <a:xfrm>
            <a:off x="1739900" y="2087879"/>
            <a:ext cx="6426200" cy="3098800"/>
          </a:xfrm>
          <a:prstGeom prst="rect">
            <a:avLst/>
          </a:prstGeom>
        </p:spPr>
      </p:pic>
    </p:spTree>
    <p:extLst>
      <p:ext uri="{BB962C8B-B14F-4D97-AF65-F5344CB8AC3E}">
        <p14:creationId xmlns:p14="http://schemas.microsoft.com/office/powerpoint/2010/main" val="1287277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Kommunikation: Properties</a:t>
            </a:r>
            <a:endParaRPr lang="de-DE" dirty="0"/>
          </a:p>
        </p:txBody>
      </p:sp>
      <p:sp>
        <p:nvSpPr>
          <p:cNvPr id="3" name="Inhaltsplatzhalter 6"/>
          <p:cNvSpPr txBox="1">
            <a:spLocks/>
          </p:cNvSpPr>
          <p:nvPr/>
        </p:nvSpPr>
        <p:spPr>
          <a:xfrm>
            <a:off x="1341346" y="3870244"/>
            <a:ext cx="925735"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spc="50" dirty="0" err="1" smtClean="0">
                <a:solidFill>
                  <a:srgbClr val="41719C"/>
                </a:solidFill>
                <a:latin typeface="Source Sans Pro" charset="0"/>
                <a:ea typeface="Source Sans Pro" charset="0"/>
                <a:cs typeface="Source Sans Pro" charset="0"/>
              </a:rPr>
              <a:t>PasswordForm</a:t>
            </a:r>
            <a:endParaRPr lang="de-DE" sz="1000" spc="50" dirty="0">
              <a:solidFill>
                <a:srgbClr val="41719C"/>
              </a:solidFill>
              <a:latin typeface="Source Sans Pro" charset="0"/>
              <a:ea typeface="Source Sans Pro" charset="0"/>
              <a:cs typeface="Source Sans Pro" charset="0"/>
            </a:endParaRPr>
          </a:p>
        </p:txBody>
      </p:sp>
      <p:cxnSp>
        <p:nvCxnSpPr>
          <p:cNvPr id="4" name="Gerade Verbindung 10"/>
          <p:cNvCxnSpPr/>
          <p:nvPr/>
        </p:nvCxnSpPr>
        <p:spPr>
          <a:xfrm flipV="1">
            <a:off x="2443299" y="2148491"/>
            <a:ext cx="0" cy="366291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5" name="Inhaltsplatzhalter 6"/>
          <p:cNvSpPr txBox="1">
            <a:spLocks/>
          </p:cNvSpPr>
          <p:nvPr/>
        </p:nvSpPr>
        <p:spPr>
          <a:xfrm>
            <a:off x="2388964" y="3605646"/>
            <a:ext cx="998256"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spc="50" dirty="0" err="1" smtClean="0">
                <a:solidFill>
                  <a:srgbClr val="41719C"/>
                </a:solidFill>
                <a:latin typeface="Source Sans Pro" charset="0"/>
                <a:ea typeface="Source Sans Pro" charset="0"/>
                <a:cs typeface="Source Sans Pro" charset="0"/>
              </a:rPr>
              <a:t>CheckLabelList</a:t>
            </a:r>
            <a:endParaRPr lang="de-DE" sz="1000" spc="50" dirty="0">
              <a:solidFill>
                <a:srgbClr val="41719C"/>
              </a:solidFill>
              <a:latin typeface="Source Sans Pro" charset="0"/>
              <a:ea typeface="Source Sans Pro" charset="0"/>
              <a:cs typeface="Source Sans Pro" charset="0"/>
            </a:endParaRPr>
          </a:p>
        </p:txBody>
      </p:sp>
      <p:cxnSp>
        <p:nvCxnSpPr>
          <p:cNvPr id="6" name="Gerade Verbindung 10"/>
          <p:cNvCxnSpPr/>
          <p:nvPr/>
        </p:nvCxnSpPr>
        <p:spPr>
          <a:xfrm flipV="1">
            <a:off x="3546176" y="2948426"/>
            <a:ext cx="0" cy="1478431"/>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7" name="Inhaltsplatzhalter 6"/>
          <p:cNvSpPr txBox="1">
            <a:spLocks/>
          </p:cNvSpPr>
          <p:nvPr/>
        </p:nvSpPr>
        <p:spPr>
          <a:xfrm>
            <a:off x="3280195" y="3296443"/>
            <a:ext cx="998256"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spc="50" dirty="0" err="1" smtClean="0">
                <a:solidFill>
                  <a:srgbClr val="41719C"/>
                </a:solidFill>
                <a:latin typeface="Source Sans Pro" charset="0"/>
                <a:ea typeface="Source Sans Pro" charset="0"/>
                <a:cs typeface="Source Sans Pro" charset="0"/>
              </a:rPr>
              <a:t>CheckLabel</a:t>
            </a:r>
            <a:endParaRPr lang="de-DE" sz="1000" spc="50" dirty="0">
              <a:solidFill>
                <a:srgbClr val="41719C"/>
              </a:solidFill>
              <a:latin typeface="Source Sans Pro" charset="0"/>
              <a:ea typeface="Source Sans Pro" charset="0"/>
              <a:cs typeface="Source Sans Pro" charset="0"/>
            </a:endParaRPr>
          </a:p>
        </p:txBody>
      </p:sp>
      <p:cxnSp>
        <p:nvCxnSpPr>
          <p:cNvPr id="8" name="Gerade Verbindung 10"/>
          <p:cNvCxnSpPr/>
          <p:nvPr/>
        </p:nvCxnSpPr>
        <p:spPr>
          <a:xfrm flipV="1">
            <a:off x="4446712" y="3261341"/>
            <a:ext cx="0" cy="24798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9" name="Gerade Verbindung 10"/>
          <p:cNvCxnSpPr/>
          <p:nvPr/>
        </p:nvCxnSpPr>
        <p:spPr>
          <a:xfrm>
            <a:off x="4321287" y="3385331"/>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3611702" y="2417840"/>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spc="50" dirty="0" err="1" smtClean="0">
                <a:solidFill>
                  <a:srgbClr val="41719C"/>
                </a:solidFill>
                <a:latin typeface="Source Sans Pro" charset="0"/>
                <a:ea typeface="Source Sans Pro" charset="0"/>
                <a:cs typeface="Source Sans Pro" charset="0"/>
              </a:rPr>
              <a:t>input</a:t>
            </a:r>
            <a:endParaRPr lang="de-DE" sz="1000" spc="50" dirty="0">
              <a:solidFill>
                <a:srgbClr val="41719C"/>
              </a:solidFill>
              <a:latin typeface="Source Sans Pro" charset="0"/>
              <a:ea typeface="Source Sans Pro" charset="0"/>
              <a:cs typeface="Source Sans Pro" charset="0"/>
            </a:endParaRPr>
          </a:p>
        </p:txBody>
      </p:sp>
      <p:cxnSp>
        <p:nvCxnSpPr>
          <p:cNvPr id="11" name="Gerade Verbindung 10"/>
          <p:cNvCxnSpPr/>
          <p:nvPr/>
        </p:nvCxnSpPr>
        <p:spPr>
          <a:xfrm flipV="1">
            <a:off x="4446712" y="2284039"/>
            <a:ext cx="0" cy="457937"/>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2" name="Gerade Verbindung 11"/>
          <p:cNvCxnSpPr/>
          <p:nvPr/>
        </p:nvCxnSpPr>
        <p:spPr>
          <a:xfrm>
            <a:off x="4321287" y="2513007"/>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3" name="Gerade Verbindung 10"/>
          <p:cNvCxnSpPr/>
          <p:nvPr/>
        </p:nvCxnSpPr>
        <p:spPr>
          <a:xfrm flipH="1">
            <a:off x="2443299" y="2148489"/>
            <a:ext cx="207390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2443299" y="5811401"/>
            <a:ext cx="207390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a:off x="3550740" y="2948426"/>
            <a:ext cx="966463"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6" name="Gerade Verbindung 10"/>
          <p:cNvCxnSpPr/>
          <p:nvPr/>
        </p:nvCxnSpPr>
        <p:spPr>
          <a:xfrm>
            <a:off x="3550740" y="4419887"/>
            <a:ext cx="966463"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4446712" y="3501919"/>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a:off x="4446712" y="3261196"/>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a:off x="4446712" y="2284039"/>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0" name="Gerade Verbindung 10"/>
          <p:cNvCxnSpPr/>
          <p:nvPr/>
        </p:nvCxnSpPr>
        <p:spPr>
          <a:xfrm>
            <a:off x="4446712" y="2741976"/>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1" name="Inhaltsplatzhalter 6"/>
          <p:cNvSpPr txBox="1">
            <a:spLocks/>
          </p:cNvSpPr>
          <p:nvPr/>
        </p:nvSpPr>
        <p:spPr>
          <a:xfrm>
            <a:off x="3625972" y="4668852"/>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spc="50" dirty="0" smtClean="0">
                <a:solidFill>
                  <a:srgbClr val="41719C"/>
                </a:solidFill>
                <a:latin typeface="Source Sans Pro" charset="0"/>
                <a:ea typeface="Source Sans Pro" charset="0"/>
                <a:cs typeface="Source Sans Pro" charset="0"/>
              </a:rPr>
              <a:t>div</a:t>
            </a:r>
            <a:endParaRPr lang="de-DE" sz="1000" spc="50" dirty="0">
              <a:solidFill>
                <a:srgbClr val="41719C"/>
              </a:solidFill>
              <a:latin typeface="Source Sans Pro" charset="0"/>
              <a:ea typeface="Source Sans Pro" charset="0"/>
              <a:cs typeface="Source Sans Pro" charset="0"/>
            </a:endParaRPr>
          </a:p>
        </p:txBody>
      </p:sp>
      <p:cxnSp>
        <p:nvCxnSpPr>
          <p:cNvPr id="22" name="Gerade Verbindung 10"/>
          <p:cNvCxnSpPr/>
          <p:nvPr/>
        </p:nvCxnSpPr>
        <p:spPr>
          <a:xfrm>
            <a:off x="4321287" y="4753587"/>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3" name="Gerade Verbindung 10"/>
          <p:cNvCxnSpPr/>
          <p:nvPr/>
        </p:nvCxnSpPr>
        <p:spPr>
          <a:xfrm flipV="1">
            <a:off x="4446712" y="4634119"/>
            <a:ext cx="0" cy="238936"/>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4446712" y="4634119"/>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4446712" y="4873055"/>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6" name="Gerade Verbindung 10"/>
          <p:cNvCxnSpPr/>
          <p:nvPr/>
        </p:nvCxnSpPr>
        <p:spPr>
          <a:xfrm flipH="1">
            <a:off x="1341346" y="1462593"/>
            <a:ext cx="3175859"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7" name="Gerade Verbindung 10"/>
          <p:cNvCxnSpPr/>
          <p:nvPr/>
        </p:nvCxnSpPr>
        <p:spPr>
          <a:xfrm flipV="1">
            <a:off x="1341346" y="1451866"/>
            <a:ext cx="0" cy="4457015"/>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8" name="Gerade Verbindung 10"/>
          <p:cNvCxnSpPr/>
          <p:nvPr/>
        </p:nvCxnSpPr>
        <p:spPr>
          <a:xfrm flipH="1">
            <a:off x="1341346" y="5908881"/>
            <a:ext cx="3175859"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Inhaltsplatzhalter 6"/>
          <p:cNvSpPr txBox="1">
            <a:spLocks/>
          </p:cNvSpPr>
          <p:nvPr/>
        </p:nvSpPr>
        <p:spPr>
          <a:xfrm>
            <a:off x="339558" y="3595704"/>
            <a:ext cx="824655"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spc="50" dirty="0" err="1" smtClean="0">
                <a:solidFill>
                  <a:srgbClr val="41719C"/>
                </a:solidFill>
                <a:latin typeface="Source Sans Pro" charset="0"/>
                <a:ea typeface="Source Sans Pro" charset="0"/>
                <a:cs typeface="Source Sans Pro" charset="0"/>
              </a:rPr>
              <a:t>PasswordApp</a:t>
            </a:r>
            <a:endParaRPr lang="de-DE" sz="1000" spc="50" dirty="0">
              <a:solidFill>
                <a:srgbClr val="41719C"/>
              </a:solidFill>
              <a:latin typeface="Source Sans Pro" charset="0"/>
              <a:ea typeface="Source Sans Pro" charset="0"/>
              <a:cs typeface="Source Sans Pro" charset="0"/>
            </a:endParaRPr>
          </a:p>
        </p:txBody>
      </p:sp>
      <p:cxnSp>
        <p:nvCxnSpPr>
          <p:cNvPr id="30" name="Gerade Verbindung 10"/>
          <p:cNvCxnSpPr/>
          <p:nvPr/>
        </p:nvCxnSpPr>
        <p:spPr>
          <a:xfrm>
            <a:off x="4321287" y="5467118"/>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1" name="Gerade Verbindung 10"/>
          <p:cNvCxnSpPr/>
          <p:nvPr/>
        </p:nvCxnSpPr>
        <p:spPr>
          <a:xfrm flipV="1">
            <a:off x="4446712" y="5251341"/>
            <a:ext cx="0" cy="431554"/>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2" name="Gerade Verbindung 10"/>
          <p:cNvCxnSpPr/>
          <p:nvPr/>
        </p:nvCxnSpPr>
        <p:spPr>
          <a:xfrm>
            <a:off x="4446712" y="5251341"/>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3" name="Gerade Verbindung 10"/>
          <p:cNvCxnSpPr/>
          <p:nvPr/>
        </p:nvCxnSpPr>
        <p:spPr>
          <a:xfrm>
            <a:off x="4446712" y="5682895"/>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34" name="Inhaltsplatzhalter 6"/>
          <p:cNvSpPr txBox="1">
            <a:spLocks/>
          </p:cNvSpPr>
          <p:nvPr/>
        </p:nvSpPr>
        <p:spPr>
          <a:xfrm>
            <a:off x="3625972" y="5372150"/>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spc="50" dirty="0" smtClean="0">
                <a:solidFill>
                  <a:srgbClr val="41719C"/>
                </a:solidFill>
                <a:latin typeface="Source Sans Pro" charset="0"/>
                <a:ea typeface="Source Sans Pro" charset="0"/>
                <a:cs typeface="Source Sans Pro" charset="0"/>
              </a:rPr>
              <a:t>Button</a:t>
            </a:r>
            <a:endParaRPr lang="de-DE" sz="1000" spc="50" dirty="0">
              <a:solidFill>
                <a:srgbClr val="41719C"/>
              </a:solidFill>
              <a:latin typeface="Source Sans Pro" charset="0"/>
              <a:ea typeface="Source Sans Pro" charset="0"/>
              <a:cs typeface="Source Sans Pro" charset="0"/>
            </a:endParaRPr>
          </a:p>
        </p:txBody>
      </p:sp>
      <p:cxnSp>
        <p:nvCxnSpPr>
          <p:cNvPr id="35" name="Gerade Verbindung 10"/>
          <p:cNvCxnSpPr/>
          <p:nvPr/>
        </p:nvCxnSpPr>
        <p:spPr>
          <a:xfrm>
            <a:off x="3425315" y="3680373"/>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6" name="Gerade Verbindung 10"/>
          <p:cNvCxnSpPr/>
          <p:nvPr/>
        </p:nvCxnSpPr>
        <p:spPr>
          <a:xfrm>
            <a:off x="2317874" y="3952485"/>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7" name="Gerade Verbindung 10"/>
          <p:cNvCxnSpPr/>
          <p:nvPr/>
        </p:nvCxnSpPr>
        <p:spPr>
          <a:xfrm>
            <a:off x="1215921" y="3674800"/>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38" name="Inhaltsplatzhalter 6"/>
          <p:cNvSpPr txBox="1">
            <a:spLocks/>
          </p:cNvSpPr>
          <p:nvPr/>
        </p:nvSpPr>
        <p:spPr>
          <a:xfrm>
            <a:off x="3611702" y="1720234"/>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spc="50" dirty="0" smtClean="0">
                <a:solidFill>
                  <a:srgbClr val="41719C"/>
                </a:solidFill>
                <a:latin typeface="Source Sans Pro" charset="0"/>
                <a:ea typeface="Source Sans Pro" charset="0"/>
                <a:cs typeface="Source Sans Pro" charset="0"/>
              </a:rPr>
              <a:t>h1</a:t>
            </a:r>
            <a:endParaRPr lang="de-DE" sz="1000" spc="50" dirty="0">
              <a:solidFill>
                <a:srgbClr val="41719C"/>
              </a:solidFill>
              <a:latin typeface="Source Sans Pro" charset="0"/>
              <a:ea typeface="Source Sans Pro" charset="0"/>
              <a:cs typeface="Source Sans Pro" charset="0"/>
            </a:endParaRPr>
          </a:p>
        </p:txBody>
      </p:sp>
      <p:cxnSp>
        <p:nvCxnSpPr>
          <p:cNvPr id="39" name="Gerade Verbindung 10"/>
          <p:cNvCxnSpPr/>
          <p:nvPr/>
        </p:nvCxnSpPr>
        <p:spPr>
          <a:xfrm flipV="1">
            <a:off x="4446712" y="1671486"/>
            <a:ext cx="0" cy="260892"/>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40" name="Gerade Verbindung 10"/>
          <p:cNvCxnSpPr/>
          <p:nvPr/>
        </p:nvCxnSpPr>
        <p:spPr>
          <a:xfrm>
            <a:off x="4321287" y="1801932"/>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41" name="Gerade Verbindung 10"/>
          <p:cNvCxnSpPr/>
          <p:nvPr/>
        </p:nvCxnSpPr>
        <p:spPr>
          <a:xfrm>
            <a:off x="4446712" y="1671486"/>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42" name="Gerade Verbindung 10"/>
          <p:cNvCxnSpPr/>
          <p:nvPr/>
        </p:nvCxnSpPr>
        <p:spPr>
          <a:xfrm>
            <a:off x="4446712" y="1932377"/>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43" name="Freihandform 42"/>
          <p:cNvSpPr/>
          <p:nvPr/>
        </p:nvSpPr>
        <p:spPr>
          <a:xfrm>
            <a:off x="1587118" y="2513007"/>
            <a:ext cx="2312125" cy="1279113"/>
          </a:xfrm>
          <a:custGeom>
            <a:avLst/>
            <a:gdLst>
              <a:gd name="connsiteX0" fmla="*/ 0 w 1208216"/>
              <a:gd name="connsiteY0" fmla="*/ 1057189 h 1057189"/>
              <a:gd name="connsiteX1" fmla="*/ 583514 w 1208216"/>
              <a:gd name="connsiteY1" fmla="*/ 171621 h 1057189"/>
              <a:gd name="connsiteX2" fmla="*/ 1208216 w 1208216"/>
              <a:gd name="connsiteY2" fmla="*/ 0 h 1057189"/>
            </a:gdLst>
            <a:ahLst/>
            <a:cxnLst>
              <a:cxn ang="0">
                <a:pos x="connsiteX0" y="connsiteY0"/>
              </a:cxn>
              <a:cxn ang="0">
                <a:pos x="connsiteX1" y="connsiteY1"/>
              </a:cxn>
              <a:cxn ang="0">
                <a:pos x="connsiteX2" y="connsiteY2"/>
              </a:cxn>
            </a:cxnLst>
            <a:rect l="l" t="t" r="r" b="b"/>
            <a:pathLst>
              <a:path w="1208216" h="1057189">
                <a:moveTo>
                  <a:pt x="0" y="1057189"/>
                </a:moveTo>
                <a:cubicBezTo>
                  <a:pt x="191072" y="702504"/>
                  <a:pt x="382145" y="347819"/>
                  <a:pt x="583514" y="171621"/>
                </a:cubicBezTo>
                <a:cubicBezTo>
                  <a:pt x="784883" y="-4577"/>
                  <a:pt x="1110964" y="12585"/>
                  <a:pt x="1208216" y="0"/>
                </a:cubicBezTo>
              </a:path>
            </a:pathLst>
          </a:custGeom>
          <a:ln w="12700">
            <a:solidFill>
              <a:srgbClr val="C14026"/>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de-DE"/>
          </a:p>
        </p:txBody>
      </p:sp>
      <p:sp>
        <p:nvSpPr>
          <p:cNvPr id="44" name="Freihandform 43"/>
          <p:cNvSpPr/>
          <p:nvPr/>
        </p:nvSpPr>
        <p:spPr>
          <a:xfrm rot="438985">
            <a:off x="2854628" y="3325081"/>
            <a:ext cx="720811" cy="305064"/>
          </a:xfrm>
          <a:custGeom>
            <a:avLst/>
            <a:gdLst>
              <a:gd name="connsiteX0" fmla="*/ 0 w 720811"/>
              <a:gd name="connsiteY0" fmla="*/ 151027 h 151027"/>
              <a:gd name="connsiteX1" fmla="*/ 123568 w 720811"/>
              <a:gd name="connsiteY1" fmla="*/ 61784 h 151027"/>
              <a:gd name="connsiteX2" fmla="*/ 720811 w 720811"/>
              <a:gd name="connsiteY2" fmla="*/ 0 h 151027"/>
            </a:gdLst>
            <a:ahLst/>
            <a:cxnLst>
              <a:cxn ang="0">
                <a:pos x="connsiteX0" y="connsiteY0"/>
              </a:cxn>
              <a:cxn ang="0">
                <a:pos x="connsiteX1" y="connsiteY1"/>
              </a:cxn>
              <a:cxn ang="0">
                <a:pos x="connsiteX2" y="connsiteY2"/>
              </a:cxn>
            </a:cxnLst>
            <a:rect l="l" t="t" r="r" b="b"/>
            <a:pathLst>
              <a:path w="720811" h="151027">
                <a:moveTo>
                  <a:pt x="0" y="151027"/>
                </a:moveTo>
                <a:cubicBezTo>
                  <a:pt x="1716" y="118991"/>
                  <a:pt x="3433" y="86955"/>
                  <a:pt x="123568" y="61784"/>
                </a:cubicBezTo>
                <a:cubicBezTo>
                  <a:pt x="243703" y="36613"/>
                  <a:pt x="615550" y="11441"/>
                  <a:pt x="720811" y="0"/>
                </a:cubicBezTo>
              </a:path>
            </a:pathLst>
          </a:custGeom>
          <a:ln w="12700">
            <a:solidFill>
              <a:srgbClr val="C14026"/>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de-DE">
              <a:solidFill>
                <a:srgbClr val="DC6B5F"/>
              </a:solidFill>
            </a:endParaRPr>
          </a:p>
        </p:txBody>
      </p:sp>
      <p:sp>
        <p:nvSpPr>
          <p:cNvPr id="45" name="Freihandform 44"/>
          <p:cNvSpPr/>
          <p:nvPr/>
        </p:nvSpPr>
        <p:spPr>
          <a:xfrm flipV="1">
            <a:off x="1587118" y="4132649"/>
            <a:ext cx="2264070" cy="1334469"/>
          </a:xfrm>
          <a:custGeom>
            <a:avLst/>
            <a:gdLst>
              <a:gd name="connsiteX0" fmla="*/ 0 w 1208216"/>
              <a:gd name="connsiteY0" fmla="*/ 1057189 h 1057189"/>
              <a:gd name="connsiteX1" fmla="*/ 583514 w 1208216"/>
              <a:gd name="connsiteY1" fmla="*/ 171621 h 1057189"/>
              <a:gd name="connsiteX2" fmla="*/ 1208216 w 1208216"/>
              <a:gd name="connsiteY2" fmla="*/ 0 h 1057189"/>
            </a:gdLst>
            <a:ahLst/>
            <a:cxnLst>
              <a:cxn ang="0">
                <a:pos x="connsiteX0" y="connsiteY0"/>
              </a:cxn>
              <a:cxn ang="0">
                <a:pos x="connsiteX1" y="connsiteY1"/>
              </a:cxn>
              <a:cxn ang="0">
                <a:pos x="connsiteX2" y="connsiteY2"/>
              </a:cxn>
            </a:cxnLst>
            <a:rect l="l" t="t" r="r" b="b"/>
            <a:pathLst>
              <a:path w="1208216" h="1057189">
                <a:moveTo>
                  <a:pt x="0" y="1057189"/>
                </a:moveTo>
                <a:cubicBezTo>
                  <a:pt x="191072" y="702504"/>
                  <a:pt x="382145" y="347819"/>
                  <a:pt x="583514" y="171621"/>
                </a:cubicBezTo>
                <a:cubicBezTo>
                  <a:pt x="784883" y="-4577"/>
                  <a:pt x="1110964" y="12585"/>
                  <a:pt x="1208216" y="0"/>
                </a:cubicBezTo>
              </a:path>
            </a:pathLst>
          </a:custGeom>
          <a:ln w="12700">
            <a:solidFill>
              <a:srgbClr val="C14026"/>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de-DE"/>
          </a:p>
        </p:txBody>
      </p:sp>
      <p:sp>
        <p:nvSpPr>
          <p:cNvPr id="46" name="Abgerundetes Rechteck 45"/>
          <p:cNvSpPr/>
          <p:nvPr/>
        </p:nvSpPr>
        <p:spPr>
          <a:xfrm>
            <a:off x="2965152" y="3295274"/>
            <a:ext cx="435217" cy="193452"/>
          </a:xfrm>
          <a:prstGeom prst="roundRect">
            <a:avLst/>
          </a:prstGeom>
          <a:solidFill>
            <a:srgbClr val="C14026"/>
          </a:solidFill>
          <a:ln>
            <a:noFill/>
          </a:ln>
          <a:effectLst/>
        </p:spPr>
        <p:style>
          <a:lnRef idx="1">
            <a:schemeClr val="accent1"/>
          </a:lnRef>
          <a:fillRef idx="3">
            <a:schemeClr val="accent1"/>
          </a:fillRef>
          <a:effectRef idx="2">
            <a:schemeClr val="accent1"/>
          </a:effectRef>
          <a:fontRef idx="minor">
            <a:schemeClr val="lt1"/>
          </a:fontRef>
        </p:style>
        <p:txBody>
          <a:bodyPr wrap="none" lIns="36000" tIns="0" rIns="36000" bIns="36000" rtlCol="0" anchor="ctr">
            <a:spAutoFit/>
          </a:bodyPr>
          <a:lstStyle/>
          <a:p>
            <a:pPr algn="ctr"/>
            <a:r>
              <a:rPr lang="de-DE" sz="900" dirty="0" smtClean="0">
                <a:solidFill>
                  <a:schemeClr val="bg1">
                    <a:lumMod val="95000"/>
                  </a:schemeClr>
                </a:solidFill>
                <a:latin typeface="Courier"/>
                <a:cs typeface="Courier"/>
              </a:rPr>
              <a:t>check</a:t>
            </a:r>
            <a:endParaRPr lang="de-DE" sz="1100" dirty="0">
              <a:solidFill>
                <a:schemeClr val="bg1">
                  <a:lumMod val="95000"/>
                </a:schemeClr>
              </a:solidFill>
              <a:latin typeface="Courier"/>
              <a:cs typeface="Courier"/>
            </a:endParaRPr>
          </a:p>
        </p:txBody>
      </p:sp>
      <p:sp>
        <p:nvSpPr>
          <p:cNvPr id="47" name="Abgerundetes Rechteck 46"/>
          <p:cNvSpPr/>
          <p:nvPr/>
        </p:nvSpPr>
        <p:spPr>
          <a:xfrm>
            <a:off x="1761411" y="4629401"/>
            <a:ext cx="573706" cy="193452"/>
          </a:xfrm>
          <a:prstGeom prst="roundRect">
            <a:avLst/>
          </a:prstGeom>
          <a:solidFill>
            <a:srgbClr val="C14026"/>
          </a:solidFill>
          <a:ln>
            <a:noFill/>
          </a:ln>
          <a:effectLst/>
        </p:spPr>
        <p:style>
          <a:lnRef idx="1">
            <a:schemeClr val="accent1"/>
          </a:lnRef>
          <a:fillRef idx="3">
            <a:schemeClr val="accent1"/>
          </a:fillRef>
          <a:effectRef idx="2">
            <a:schemeClr val="accent1"/>
          </a:effectRef>
          <a:fontRef idx="minor">
            <a:schemeClr val="lt1"/>
          </a:fontRef>
        </p:style>
        <p:txBody>
          <a:bodyPr wrap="none" lIns="36000" tIns="0" rIns="36000" bIns="36000" rtlCol="0" anchor="ctr">
            <a:spAutoFit/>
          </a:bodyPr>
          <a:lstStyle/>
          <a:p>
            <a:pPr algn="ctr"/>
            <a:r>
              <a:rPr lang="de-DE" sz="900" dirty="0" err="1" smtClean="0">
                <a:solidFill>
                  <a:schemeClr val="bg1">
                    <a:lumMod val="95000"/>
                  </a:schemeClr>
                </a:solidFill>
                <a:latin typeface="Courier"/>
                <a:cs typeface="Courier"/>
              </a:rPr>
              <a:t>enabled</a:t>
            </a:r>
            <a:endParaRPr lang="de-DE" sz="1100" dirty="0">
              <a:solidFill>
                <a:schemeClr val="bg1">
                  <a:lumMod val="95000"/>
                </a:schemeClr>
              </a:solidFill>
              <a:latin typeface="Courier"/>
              <a:cs typeface="Courier"/>
            </a:endParaRPr>
          </a:p>
        </p:txBody>
      </p:sp>
      <p:sp>
        <p:nvSpPr>
          <p:cNvPr id="48" name="Abgerundetes Rechteck 47"/>
          <p:cNvSpPr/>
          <p:nvPr/>
        </p:nvSpPr>
        <p:spPr>
          <a:xfrm>
            <a:off x="1813413" y="3122417"/>
            <a:ext cx="435217" cy="193452"/>
          </a:xfrm>
          <a:prstGeom prst="roundRect">
            <a:avLst/>
          </a:prstGeom>
          <a:solidFill>
            <a:srgbClr val="C14026"/>
          </a:solidFill>
          <a:ln>
            <a:noFill/>
          </a:ln>
          <a:effectLst/>
        </p:spPr>
        <p:style>
          <a:lnRef idx="1">
            <a:schemeClr val="accent1"/>
          </a:lnRef>
          <a:fillRef idx="3">
            <a:schemeClr val="accent1"/>
          </a:fillRef>
          <a:effectRef idx="2">
            <a:schemeClr val="accent1"/>
          </a:effectRef>
          <a:fontRef idx="minor">
            <a:schemeClr val="lt1"/>
          </a:fontRef>
        </p:style>
        <p:txBody>
          <a:bodyPr wrap="none" lIns="36000" tIns="0" rIns="36000" bIns="36000" rtlCol="0" anchor="ctr">
            <a:spAutoFit/>
          </a:bodyPr>
          <a:lstStyle/>
          <a:p>
            <a:pPr algn="ctr"/>
            <a:r>
              <a:rPr lang="de-DE" sz="900" dirty="0" err="1" smtClean="0">
                <a:solidFill>
                  <a:schemeClr val="bg1">
                    <a:lumMod val="95000"/>
                  </a:schemeClr>
                </a:solidFill>
                <a:latin typeface="Courier"/>
                <a:cs typeface="Courier"/>
              </a:rPr>
              <a:t>value</a:t>
            </a:r>
            <a:endParaRPr lang="de-DE" sz="1100" dirty="0">
              <a:solidFill>
                <a:schemeClr val="bg1">
                  <a:lumMod val="95000"/>
                </a:schemeClr>
              </a:solidFill>
              <a:latin typeface="Courier"/>
              <a:cs typeface="Courier"/>
            </a:endParaRPr>
          </a:p>
        </p:txBody>
      </p:sp>
      <p:sp>
        <p:nvSpPr>
          <p:cNvPr id="49" name="Freihandform 48"/>
          <p:cNvSpPr/>
          <p:nvPr/>
        </p:nvSpPr>
        <p:spPr>
          <a:xfrm flipV="1">
            <a:off x="1587118" y="4083121"/>
            <a:ext cx="2416470" cy="670465"/>
          </a:xfrm>
          <a:custGeom>
            <a:avLst/>
            <a:gdLst>
              <a:gd name="connsiteX0" fmla="*/ 0 w 1208216"/>
              <a:gd name="connsiteY0" fmla="*/ 1057189 h 1057189"/>
              <a:gd name="connsiteX1" fmla="*/ 583514 w 1208216"/>
              <a:gd name="connsiteY1" fmla="*/ 171621 h 1057189"/>
              <a:gd name="connsiteX2" fmla="*/ 1208216 w 1208216"/>
              <a:gd name="connsiteY2" fmla="*/ 0 h 1057189"/>
            </a:gdLst>
            <a:ahLst/>
            <a:cxnLst>
              <a:cxn ang="0">
                <a:pos x="connsiteX0" y="connsiteY0"/>
              </a:cxn>
              <a:cxn ang="0">
                <a:pos x="connsiteX1" y="connsiteY1"/>
              </a:cxn>
              <a:cxn ang="0">
                <a:pos x="connsiteX2" y="connsiteY2"/>
              </a:cxn>
            </a:cxnLst>
            <a:rect l="l" t="t" r="r" b="b"/>
            <a:pathLst>
              <a:path w="1208216" h="1057189">
                <a:moveTo>
                  <a:pt x="0" y="1057189"/>
                </a:moveTo>
                <a:cubicBezTo>
                  <a:pt x="191072" y="702504"/>
                  <a:pt x="382145" y="347819"/>
                  <a:pt x="583514" y="171621"/>
                </a:cubicBezTo>
                <a:cubicBezTo>
                  <a:pt x="784883" y="-4577"/>
                  <a:pt x="1110964" y="12585"/>
                  <a:pt x="1208216" y="0"/>
                </a:cubicBezTo>
              </a:path>
            </a:pathLst>
          </a:custGeom>
          <a:ln w="12700">
            <a:solidFill>
              <a:srgbClr val="C14026"/>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de-DE"/>
          </a:p>
        </p:txBody>
      </p:sp>
      <p:sp>
        <p:nvSpPr>
          <p:cNvPr id="50" name="Abgerundetes Rechteck 49"/>
          <p:cNvSpPr/>
          <p:nvPr/>
        </p:nvSpPr>
        <p:spPr>
          <a:xfrm>
            <a:off x="1919583" y="4233405"/>
            <a:ext cx="366659" cy="193452"/>
          </a:xfrm>
          <a:prstGeom prst="roundRect">
            <a:avLst/>
          </a:prstGeom>
          <a:solidFill>
            <a:srgbClr val="C14026"/>
          </a:solidFill>
          <a:ln>
            <a:noFill/>
          </a:ln>
          <a:effectLst/>
        </p:spPr>
        <p:style>
          <a:lnRef idx="1">
            <a:schemeClr val="accent1"/>
          </a:lnRef>
          <a:fillRef idx="3">
            <a:schemeClr val="accent1"/>
          </a:fillRef>
          <a:effectRef idx="2">
            <a:schemeClr val="accent1"/>
          </a:effectRef>
          <a:fontRef idx="minor">
            <a:schemeClr val="lt1"/>
          </a:fontRef>
        </p:style>
        <p:txBody>
          <a:bodyPr wrap="none" lIns="36000" tIns="0" rIns="36000" bIns="36000" rtlCol="0" anchor="ctr">
            <a:spAutoFit/>
          </a:bodyPr>
          <a:lstStyle/>
          <a:p>
            <a:pPr algn="ctr"/>
            <a:r>
              <a:rPr lang="de-DE" sz="900" dirty="0" err="1" smtClean="0">
                <a:solidFill>
                  <a:schemeClr val="bg1">
                    <a:lumMod val="95000"/>
                  </a:schemeClr>
                </a:solidFill>
                <a:latin typeface="Courier"/>
                <a:cs typeface="Courier"/>
              </a:rPr>
              <a:t>text</a:t>
            </a:r>
            <a:endParaRPr lang="de-DE" sz="1100" dirty="0">
              <a:solidFill>
                <a:schemeClr val="bg1">
                  <a:lumMod val="95000"/>
                </a:schemeClr>
              </a:solidFill>
              <a:latin typeface="Courier"/>
              <a:cs typeface="Courier"/>
            </a:endParaRPr>
          </a:p>
        </p:txBody>
      </p:sp>
      <p:sp>
        <p:nvSpPr>
          <p:cNvPr id="51" name="Freihandform 50"/>
          <p:cNvSpPr/>
          <p:nvPr/>
        </p:nvSpPr>
        <p:spPr>
          <a:xfrm>
            <a:off x="1587118" y="3680372"/>
            <a:ext cx="856181" cy="170011"/>
          </a:xfrm>
          <a:custGeom>
            <a:avLst/>
            <a:gdLst>
              <a:gd name="connsiteX0" fmla="*/ 0 w 1208216"/>
              <a:gd name="connsiteY0" fmla="*/ 1057189 h 1057189"/>
              <a:gd name="connsiteX1" fmla="*/ 583514 w 1208216"/>
              <a:gd name="connsiteY1" fmla="*/ 171621 h 1057189"/>
              <a:gd name="connsiteX2" fmla="*/ 1208216 w 1208216"/>
              <a:gd name="connsiteY2" fmla="*/ 0 h 1057189"/>
            </a:gdLst>
            <a:ahLst/>
            <a:cxnLst>
              <a:cxn ang="0">
                <a:pos x="connsiteX0" y="connsiteY0"/>
              </a:cxn>
              <a:cxn ang="0">
                <a:pos x="connsiteX1" y="connsiteY1"/>
              </a:cxn>
              <a:cxn ang="0">
                <a:pos x="connsiteX2" y="connsiteY2"/>
              </a:cxn>
            </a:cxnLst>
            <a:rect l="l" t="t" r="r" b="b"/>
            <a:pathLst>
              <a:path w="1208216" h="1057189">
                <a:moveTo>
                  <a:pt x="0" y="1057189"/>
                </a:moveTo>
                <a:cubicBezTo>
                  <a:pt x="191072" y="702504"/>
                  <a:pt x="382145" y="347819"/>
                  <a:pt x="583514" y="171621"/>
                </a:cubicBezTo>
                <a:cubicBezTo>
                  <a:pt x="784883" y="-4577"/>
                  <a:pt x="1110964" y="12585"/>
                  <a:pt x="1208216" y="0"/>
                </a:cubicBezTo>
              </a:path>
            </a:pathLst>
          </a:custGeom>
          <a:ln w="12700">
            <a:solidFill>
              <a:srgbClr val="C14026"/>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de-DE"/>
          </a:p>
        </p:txBody>
      </p:sp>
      <p:sp>
        <p:nvSpPr>
          <p:cNvPr id="52" name="Abgerundetes Rechteck 51"/>
          <p:cNvSpPr/>
          <p:nvPr/>
        </p:nvSpPr>
        <p:spPr>
          <a:xfrm>
            <a:off x="1794647" y="3584940"/>
            <a:ext cx="502436" cy="193452"/>
          </a:xfrm>
          <a:prstGeom prst="roundRect">
            <a:avLst/>
          </a:prstGeom>
          <a:solidFill>
            <a:srgbClr val="C14026"/>
          </a:solidFill>
          <a:ln>
            <a:noFill/>
          </a:ln>
          <a:effectLst/>
        </p:spPr>
        <p:style>
          <a:lnRef idx="1">
            <a:schemeClr val="accent1"/>
          </a:lnRef>
          <a:fillRef idx="3">
            <a:schemeClr val="accent1"/>
          </a:fillRef>
          <a:effectRef idx="2">
            <a:schemeClr val="accent1"/>
          </a:effectRef>
          <a:fontRef idx="minor">
            <a:schemeClr val="lt1"/>
          </a:fontRef>
        </p:style>
        <p:txBody>
          <a:bodyPr wrap="none" lIns="36000" tIns="0" rIns="36000" bIns="36000" rtlCol="0" anchor="ctr">
            <a:spAutoFit/>
          </a:bodyPr>
          <a:lstStyle/>
          <a:p>
            <a:pPr algn="ctr"/>
            <a:r>
              <a:rPr lang="de-DE" sz="900" dirty="0" err="1" smtClean="0">
                <a:solidFill>
                  <a:schemeClr val="bg1">
                    <a:lumMod val="95000"/>
                  </a:schemeClr>
                </a:solidFill>
                <a:latin typeface="Courier"/>
                <a:cs typeface="Courier"/>
              </a:rPr>
              <a:t>checks</a:t>
            </a:r>
            <a:endParaRPr lang="de-DE" sz="1100" dirty="0">
              <a:solidFill>
                <a:schemeClr val="bg1">
                  <a:lumMod val="95000"/>
                </a:schemeClr>
              </a:solidFill>
              <a:latin typeface="Courier"/>
              <a:cs typeface="Courier"/>
            </a:endParaRPr>
          </a:p>
        </p:txBody>
      </p:sp>
      <p:pic>
        <p:nvPicPr>
          <p:cNvPr id="53" name="Bild 52"/>
          <p:cNvPicPr>
            <a:picLocks noChangeAspect="1"/>
          </p:cNvPicPr>
          <p:nvPr/>
        </p:nvPicPr>
        <p:blipFill>
          <a:blip r:embed="rId2"/>
          <a:stretch>
            <a:fillRect/>
          </a:stretch>
        </p:blipFill>
        <p:spPr>
          <a:xfrm>
            <a:off x="4644639" y="1451373"/>
            <a:ext cx="4265956" cy="4464373"/>
          </a:xfrm>
          <a:prstGeom prst="rect">
            <a:avLst/>
          </a:prstGeom>
        </p:spPr>
      </p:pic>
      <p:cxnSp>
        <p:nvCxnSpPr>
          <p:cNvPr id="55" name="Gerade Verbindung mit Pfeil 54"/>
          <p:cNvCxnSpPr/>
          <p:nvPr/>
        </p:nvCxnSpPr>
        <p:spPr>
          <a:xfrm flipV="1">
            <a:off x="457200" y="6476994"/>
            <a:ext cx="8229600" cy="16934"/>
          </a:xfrm>
          <a:prstGeom prst="straightConnector1">
            <a:avLst/>
          </a:prstGeom>
          <a:ln w="101600">
            <a:solidFill>
              <a:srgbClr val="C14026"/>
            </a:solidFill>
            <a:tailEnd type="triangle" w="lg" len="lg"/>
          </a:ln>
          <a:effectLst/>
        </p:spPr>
        <p:style>
          <a:lnRef idx="2">
            <a:schemeClr val="accent1"/>
          </a:lnRef>
          <a:fillRef idx="0">
            <a:schemeClr val="accent1"/>
          </a:fillRef>
          <a:effectRef idx="1">
            <a:schemeClr val="accent1"/>
          </a:effectRef>
          <a:fontRef idx="minor">
            <a:schemeClr val="tx1"/>
          </a:fontRef>
        </p:style>
      </p:cxnSp>
      <p:sp>
        <p:nvSpPr>
          <p:cNvPr id="56" name="Abgerundetes Rechteck 55"/>
          <p:cNvSpPr/>
          <p:nvPr/>
        </p:nvSpPr>
        <p:spPr>
          <a:xfrm>
            <a:off x="2541486" y="6274050"/>
            <a:ext cx="3331459" cy="380738"/>
          </a:xfrm>
          <a:prstGeom prst="roundRect">
            <a:avLst/>
          </a:prstGeom>
          <a:solidFill>
            <a:srgbClr val="C14026"/>
          </a:solidFill>
          <a:ln>
            <a:noFill/>
          </a:ln>
          <a:effectLst/>
        </p:spPr>
        <p:style>
          <a:lnRef idx="1">
            <a:schemeClr val="accent1"/>
          </a:lnRef>
          <a:fillRef idx="3">
            <a:schemeClr val="accent1"/>
          </a:fillRef>
          <a:effectRef idx="2">
            <a:schemeClr val="accent1"/>
          </a:effectRef>
          <a:fontRef idx="minor">
            <a:schemeClr val="lt1"/>
          </a:fontRef>
        </p:style>
        <p:txBody>
          <a:bodyPr wrap="none" lIns="36000" tIns="0" rIns="36000" bIns="36000" rtlCol="0" anchor="ctr">
            <a:spAutoFit/>
          </a:bodyPr>
          <a:lstStyle/>
          <a:p>
            <a:pPr algn="ctr"/>
            <a:r>
              <a:rPr lang="de-DE" sz="2000" b="1" dirty="0" smtClean="0">
                <a:solidFill>
                  <a:srgbClr val="D4EBE9"/>
                </a:solidFill>
                <a:latin typeface="Source Sans Pro Semibold" charset="0"/>
                <a:ea typeface="Source Sans Pro Semibold" charset="0"/>
                <a:cs typeface="Source Sans Pro Semibold" charset="0"/>
              </a:rPr>
              <a:t>Von oben nach unten: </a:t>
            </a:r>
            <a:r>
              <a:rPr lang="de-DE" sz="2000" dirty="0" err="1" smtClean="0">
                <a:solidFill>
                  <a:srgbClr val="D4EBE9"/>
                </a:solidFill>
                <a:latin typeface="Source Code Pro Medium" charset="0"/>
                <a:ea typeface="Source Code Pro Medium" charset="0"/>
                <a:cs typeface="Source Code Pro Medium" charset="0"/>
              </a:rPr>
              <a:t>props</a:t>
            </a:r>
            <a:endParaRPr lang="de-DE" sz="3200" dirty="0">
              <a:solidFill>
                <a:srgbClr val="D4EBE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13205904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Kommunikation: (DOM) Events</a:t>
            </a:r>
            <a:endParaRPr lang="de-DE" dirty="0"/>
          </a:p>
        </p:txBody>
      </p:sp>
      <p:sp>
        <p:nvSpPr>
          <p:cNvPr id="3" name="Inhaltsplatzhalter 6"/>
          <p:cNvSpPr txBox="1">
            <a:spLocks/>
          </p:cNvSpPr>
          <p:nvPr/>
        </p:nvSpPr>
        <p:spPr>
          <a:xfrm>
            <a:off x="1341346" y="3850383"/>
            <a:ext cx="925735" cy="232739"/>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err="1" smtClean="0">
                <a:solidFill>
                  <a:srgbClr val="EF7D1D"/>
                </a:solidFill>
                <a:latin typeface="Source Sans Pro Semibold" charset="0"/>
                <a:ea typeface="Source Sans Pro Semibold" charset="0"/>
                <a:cs typeface="Source Sans Pro Semibold" charset="0"/>
              </a:rPr>
              <a:t>PasswordForm</a:t>
            </a:r>
            <a:endParaRPr lang="de-DE" sz="1000" b="1" spc="50" dirty="0">
              <a:solidFill>
                <a:srgbClr val="EF7D1D"/>
              </a:solidFill>
              <a:latin typeface="Source Sans Pro Semibold" charset="0"/>
              <a:ea typeface="Source Sans Pro Semibold" charset="0"/>
              <a:cs typeface="Source Sans Pro Semibold" charset="0"/>
            </a:endParaRPr>
          </a:p>
        </p:txBody>
      </p:sp>
      <p:cxnSp>
        <p:nvCxnSpPr>
          <p:cNvPr id="4" name="Gerade Verbindung 10"/>
          <p:cNvCxnSpPr/>
          <p:nvPr/>
        </p:nvCxnSpPr>
        <p:spPr>
          <a:xfrm flipV="1">
            <a:off x="2443299" y="2148491"/>
            <a:ext cx="0" cy="366291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5" name="Inhaltsplatzhalter 6"/>
          <p:cNvSpPr txBox="1">
            <a:spLocks/>
          </p:cNvSpPr>
          <p:nvPr/>
        </p:nvSpPr>
        <p:spPr>
          <a:xfrm>
            <a:off x="2388964" y="3585785"/>
            <a:ext cx="998256"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err="1" smtClean="0">
                <a:latin typeface="Source Sans Pro Semibold" charset="0"/>
                <a:ea typeface="Source Sans Pro Semibold" charset="0"/>
                <a:cs typeface="Source Sans Pro Semibold" charset="0"/>
              </a:rPr>
              <a:t>CheckLabelList</a:t>
            </a:r>
            <a:endParaRPr lang="de-DE" sz="1000" b="1" spc="50" dirty="0">
              <a:latin typeface="Source Sans Pro Semibold" charset="0"/>
              <a:ea typeface="Source Sans Pro Semibold" charset="0"/>
              <a:cs typeface="Source Sans Pro Semibold" charset="0"/>
            </a:endParaRPr>
          </a:p>
        </p:txBody>
      </p:sp>
      <p:cxnSp>
        <p:nvCxnSpPr>
          <p:cNvPr id="6" name="Gerade Verbindung 10"/>
          <p:cNvCxnSpPr/>
          <p:nvPr/>
        </p:nvCxnSpPr>
        <p:spPr>
          <a:xfrm flipV="1">
            <a:off x="3546176" y="2948426"/>
            <a:ext cx="0" cy="1478431"/>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7" name="Inhaltsplatzhalter 6"/>
          <p:cNvSpPr txBox="1">
            <a:spLocks/>
          </p:cNvSpPr>
          <p:nvPr/>
        </p:nvSpPr>
        <p:spPr>
          <a:xfrm>
            <a:off x="3280195" y="3276582"/>
            <a:ext cx="998256"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err="1" smtClean="0">
                <a:latin typeface="Source Sans Pro Semibold" charset="0"/>
                <a:ea typeface="Source Sans Pro Semibold" charset="0"/>
                <a:cs typeface="Source Sans Pro Semibold" charset="0"/>
              </a:rPr>
              <a:t>CheckLabel</a:t>
            </a:r>
            <a:endParaRPr lang="de-DE" sz="1000" b="1" spc="50" dirty="0">
              <a:latin typeface="Source Sans Pro Semibold" charset="0"/>
              <a:ea typeface="Source Sans Pro Semibold" charset="0"/>
              <a:cs typeface="Source Sans Pro Semibold" charset="0"/>
            </a:endParaRPr>
          </a:p>
        </p:txBody>
      </p:sp>
      <p:cxnSp>
        <p:nvCxnSpPr>
          <p:cNvPr id="8" name="Gerade Verbindung 10"/>
          <p:cNvCxnSpPr/>
          <p:nvPr/>
        </p:nvCxnSpPr>
        <p:spPr>
          <a:xfrm flipV="1">
            <a:off x="4446712" y="3261341"/>
            <a:ext cx="0" cy="24798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9" name="Gerade Verbindung 10"/>
          <p:cNvCxnSpPr/>
          <p:nvPr/>
        </p:nvCxnSpPr>
        <p:spPr>
          <a:xfrm>
            <a:off x="4321287" y="3385331"/>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3611702" y="2417840"/>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err="1" smtClean="0">
                <a:solidFill>
                  <a:srgbClr val="EF7D1D"/>
                </a:solidFill>
                <a:latin typeface="Source Sans Pro Semibold" charset="0"/>
                <a:ea typeface="Source Sans Pro Semibold" charset="0"/>
                <a:cs typeface="Source Sans Pro Semibold" charset="0"/>
              </a:rPr>
              <a:t>input</a:t>
            </a:r>
            <a:endParaRPr lang="de-DE" sz="1000" b="1" spc="50" dirty="0">
              <a:solidFill>
                <a:srgbClr val="EF7D1D"/>
              </a:solidFill>
              <a:latin typeface="Source Sans Pro Semibold" charset="0"/>
              <a:ea typeface="Source Sans Pro Semibold" charset="0"/>
              <a:cs typeface="Source Sans Pro Semibold" charset="0"/>
            </a:endParaRPr>
          </a:p>
        </p:txBody>
      </p:sp>
      <p:cxnSp>
        <p:nvCxnSpPr>
          <p:cNvPr id="11" name="Gerade Verbindung 10"/>
          <p:cNvCxnSpPr/>
          <p:nvPr/>
        </p:nvCxnSpPr>
        <p:spPr>
          <a:xfrm flipV="1">
            <a:off x="4446712" y="2284039"/>
            <a:ext cx="0" cy="457937"/>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2" name="Gerade Verbindung 11"/>
          <p:cNvCxnSpPr/>
          <p:nvPr/>
        </p:nvCxnSpPr>
        <p:spPr>
          <a:xfrm>
            <a:off x="4321287" y="2513007"/>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3" name="Gerade Verbindung 10"/>
          <p:cNvCxnSpPr/>
          <p:nvPr/>
        </p:nvCxnSpPr>
        <p:spPr>
          <a:xfrm flipH="1">
            <a:off x="2443299" y="2148489"/>
            <a:ext cx="207390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2443299" y="5811401"/>
            <a:ext cx="207390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a:off x="3550740" y="2948426"/>
            <a:ext cx="966463"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6" name="Gerade Verbindung 10"/>
          <p:cNvCxnSpPr/>
          <p:nvPr/>
        </p:nvCxnSpPr>
        <p:spPr>
          <a:xfrm>
            <a:off x="3550740" y="4419887"/>
            <a:ext cx="966463"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4446712" y="3501919"/>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a:off x="4446712" y="3261196"/>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a:off x="4446712" y="2284039"/>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0" name="Gerade Verbindung 10"/>
          <p:cNvCxnSpPr/>
          <p:nvPr/>
        </p:nvCxnSpPr>
        <p:spPr>
          <a:xfrm>
            <a:off x="4446712" y="2741976"/>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1" name="Inhaltsplatzhalter 6"/>
          <p:cNvSpPr txBox="1">
            <a:spLocks/>
          </p:cNvSpPr>
          <p:nvPr/>
        </p:nvSpPr>
        <p:spPr>
          <a:xfrm>
            <a:off x="3625972" y="4668852"/>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smtClean="0">
                <a:latin typeface="Source Sans Pro Semibold" charset="0"/>
                <a:ea typeface="Source Sans Pro Semibold" charset="0"/>
                <a:cs typeface="Source Sans Pro Semibold" charset="0"/>
              </a:rPr>
              <a:t>div</a:t>
            </a:r>
            <a:endParaRPr lang="de-DE" sz="1000" b="1" spc="50" dirty="0">
              <a:latin typeface="Source Sans Pro Semibold" charset="0"/>
              <a:ea typeface="Source Sans Pro Semibold" charset="0"/>
              <a:cs typeface="Source Sans Pro Semibold" charset="0"/>
            </a:endParaRPr>
          </a:p>
        </p:txBody>
      </p:sp>
      <p:cxnSp>
        <p:nvCxnSpPr>
          <p:cNvPr id="22" name="Gerade Verbindung 10"/>
          <p:cNvCxnSpPr/>
          <p:nvPr/>
        </p:nvCxnSpPr>
        <p:spPr>
          <a:xfrm>
            <a:off x="4321287" y="4753587"/>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3" name="Gerade Verbindung 10"/>
          <p:cNvCxnSpPr/>
          <p:nvPr/>
        </p:nvCxnSpPr>
        <p:spPr>
          <a:xfrm flipV="1">
            <a:off x="4446712" y="4634119"/>
            <a:ext cx="0" cy="238936"/>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4446712" y="4634119"/>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4446712" y="4873055"/>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6" name="Gerade Verbindung 10"/>
          <p:cNvCxnSpPr/>
          <p:nvPr/>
        </p:nvCxnSpPr>
        <p:spPr>
          <a:xfrm flipH="1">
            <a:off x="1341346" y="1462593"/>
            <a:ext cx="3175859"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7" name="Gerade Verbindung 10"/>
          <p:cNvCxnSpPr/>
          <p:nvPr/>
        </p:nvCxnSpPr>
        <p:spPr>
          <a:xfrm flipV="1">
            <a:off x="1341346" y="1451866"/>
            <a:ext cx="0" cy="4457015"/>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8" name="Gerade Verbindung 10"/>
          <p:cNvCxnSpPr/>
          <p:nvPr/>
        </p:nvCxnSpPr>
        <p:spPr>
          <a:xfrm flipH="1">
            <a:off x="1341346" y="5908881"/>
            <a:ext cx="3175859"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Inhaltsplatzhalter 6"/>
          <p:cNvSpPr txBox="1">
            <a:spLocks/>
          </p:cNvSpPr>
          <p:nvPr/>
        </p:nvSpPr>
        <p:spPr>
          <a:xfrm>
            <a:off x="339558" y="3575843"/>
            <a:ext cx="824655"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err="1" smtClean="0">
                <a:latin typeface="Source Sans Pro Semibold" charset="0"/>
                <a:ea typeface="Source Sans Pro Semibold" charset="0"/>
                <a:cs typeface="Source Sans Pro Semibold" charset="0"/>
              </a:rPr>
              <a:t>PasswordApp</a:t>
            </a:r>
            <a:endParaRPr lang="de-DE" sz="1000" b="1" spc="50" dirty="0">
              <a:latin typeface="Source Sans Pro Semibold" charset="0"/>
              <a:ea typeface="Source Sans Pro Semibold" charset="0"/>
              <a:cs typeface="Source Sans Pro Semibold" charset="0"/>
            </a:endParaRPr>
          </a:p>
        </p:txBody>
      </p:sp>
      <p:cxnSp>
        <p:nvCxnSpPr>
          <p:cNvPr id="30" name="Gerade Verbindung 10"/>
          <p:cNvCxnSpPr/>
          <p:nvPr/>
        </p:nvCxnSpPr>
        <p:spPr>
          <a:xfrm>
            <a:off x="4321287" y="5467118"/>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1" name="Gerade Verbindung 10"/>
          <p:cNvCxnSpPr/>
          <p:nvPr/>
        </p:nvCxnSpPr>
        <p:spPr>
          <a:xfrm flipV="1">
            <a:off x="4446712" y="5251341"/>
            <a:ext cx="0" cy="431554"/>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2" name="Gerade Verbindung 10"/>
          <p:cNvCxnSpPr/>
          <p:nvPr/>
        </p:nvCxnSpPr>
        <p:spPr>
          <a:xfrm>
            <a:off x="4446712" y="5251341"/>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3" name="Gerade Verbindung 10"/>
          <p:cNvCxnSpPr/>
          <p:nvPr/>
        </p:nvCxnSpPr>
        <p:spPr>
          <a:xfrm>
            <a:off x="4446712" y="5682895"/>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34" name="Inhaltsplatzhalter 6"/>
          <p:cNvSpPr txBox="1">
            <a:spLocks/>
          </p:cNvSpPr>
          <p:nvPr/>
        </p:nvSpPr>
        <p:spPr>
          <a:xfrm>
            <a:off x="3625972" y="5372150"/>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smtClean="0">
                <a:latin typeface="Source Sans Pro Semibold" charset="0"/>
                <a:ea typeface="Source Sans Pro Semibold" charset="0"/>
                <a:cs typeface="Source Sans Pro Semibold" charset="0"/>
              </a:rPr>
              <a:t>Button</a:t>
            </a:r>
            <a:endParaRPr lang="de-DE" sz="1000" b="1" spc="50" dirty="0">
              <a:latin typeface="Source Sans Pro Semibold" charset="0"/>
              <a:ea typeface="Source Sans Pro Semibold" charset="0"/>
              <a:cs typeface="Source Sans Pro Semibold" charset="0"/>
            </a:endParaRPr>
          </a:p>
        </p:txBody>
      </p:sp>
      <p:cxnSp>
        <p:nvCxnSpPr>
          <p:cNvPr id="35" name="Gerade Verbindung 10"/>
          <p:cNvCxnSpPr/>
          <p:nvPr/>
        </p:nvCxnSpPr>
        <p:spPr>
          <a:xfrm>
            <a:off x="3425315" y="3680373"/>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6" name="Gerade Verbindung 10"/>
          <p:cNvCxnSpPr/>
          <p:nvPr/>
        </p:nvCxnSpPr>
        <p:spPr>
          <a:xfrm>
            <a:off x="2317874" y="3952485"/>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7" name="Gerade Verbindung 10"/>
          <p:cNvCxnSpPr/>
          <p:nvPr/>
        </p:nvCxnSpPr>
        <p:spPr>
          <a:xfrm>
            <a:off x="1215921" y="3674800"/>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38" name="Inhaltsplatzhalter 6"/>
          <p:cNvSpPr txBox="1">
            <a:spLocks/>
          </p:cNvSpPr>
          <p:nvPr/>
        </p:nvSpPr>
        <p:spPr>
          <a:xfrm>
            <a:off x="3611702" y="1720234"/>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smtClean="0">
                <a:latin typeface="Source Sans Pro Semibold" charset="0"/>
                <a:ea typeface="Source Sans Pro Semibold" charset="0"/>
                <a:cs typeface="Source Sans Pro Semibold" charset="0"/>
              </a:rPr>
              <a:t>h1</a:t>
            </a:r>
            <a:endParaRPr lang="de-DE" sz="1000" b="1" spc="50" dirty="0">
              <a:latin typeface="Source Sans Pro Semibold" charset="0"/>
              <a:ea typeface="Source Sans Pro Semibold" charset="0"/>
              <a:cs typeface="Source Sans Pro Semibold" charset="0"/>
            </a:endParaRPr>
          </a:p>
        </p:txBody>
      </p:sp>
      <p:cxnSp>
        <p:nvCxnSpPr>
          <p:cNvPr id="39" name="Gerade Verbindung 10"/>
          <p:cNvCxnSpPr/>
          <p:nvPr/>
        </p:nvCxnSpPr>
        <p:spPr>
          <a:xfrm flipV="1">
            <a:off x="4446712" y="1671486"/>
            <a:ext cx="0" cy="260892"/>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40" name="Gerade Verbindung 10"/>
          <p:cNvCxnSpPr/>
          <p:nvPr/>
        </p:nvCxnSpPr>
        <p:spPr>
          <a:xfrm>
            <a:off x="4321287" y="1801932"/>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41" name="Gerade Verbindung 10"/>
          <p:cNvCxnSpPr/>
          <p:nvPr/>
        </p:nvCxnSpPr>
        <p:spPr>
          <a:xfrm>
            <a:off x="4446712" y="1671486"/>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42" name="Gerade Verbindung 10"/>
          <p:cNvCxnSpPr/>
          <p:nvPr/>
        </p:nvCxnSpPr>
        <p:spPr>
          <a:xfrm>
            <a:off x="4446712" y="1932377"/>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43" name="Freihandform 42"/>
          <p:cNvSpPr/>
          <p:nvPr/>
        </p:nvSpPr>
        <p:spPr>
          <a:xfrm rot="18584666" flipH="1">
            <a:off x="1580078" y="2767828"/>
            <a:ext cx="2409906" cy="865480"/>
          </a:xfrm>
          <a:custGeom>
            <a:avLst/>
            <a:gdLst>
              <a:gd name="connsiteX0" fmla="*/ 0 w 1208216"/>
              <a:gd name="connsiteY0" fmla="*/ 1057189 h 1057189"/>
              <a:gd name="connsiteX1" fmla="*/ 583514 w 1208216"/>
              <a:gd name="connsiteY1" fmla="*/ 171621 h 1057189"/>
              <a:gd name="connsiteX2" fmla="*/ 1208216 w 1208216"/>
              <a:gd name="connsiteY2" fmla="*/ 0 h 1057189"/>
            </a:gdLst>
            <a:ahLst/>
            <a:cxnLst>
              <a:cxn ang="0">
                <a:pos x="connsiteX0" y="connsiteY0"/>
              </a:cxn>
              <a:cxn ang="0">
                <a:pos x="connsiteX1" y="connsiteY1"/>
              </a:cxn>
              <a:cxn ang="0">
                <a:pos x="connsiteX2" y="connsiteY2"/>
              </a:cxn>
            </a:cxnLst>
            <a:rect l="l" t="t" r="r" b="b"/>
            <a:pathLst>
              <a:path w="1208216" h="1057189">
                <a:moveTo>
                  <a:pt x="0" y="1057189"/>
                </a:moveTo>
                <a:cubicBezTo>
                  <a:pt x="191072" y="702504"/>
                  <a:pt x="382145" y="347819"/>
                  <a:pt x="583514" y="171621"/>
                </a:cubicBezTo>
                <a:cubicBezTo>
                  <a:pt x="784883" y="-4577"/>
                  <a:pt x="1110964" y="12585"/>
                  <a:pt x="1208216" y="0"/>
                </a:cubicBezTo>
              </a:path>
            </a:pathLst>
          </a:custGeom>
          <a:ln w="12700">
            <a:solidFill>
              <a:srgbClr val="EF7D1D"/>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de-DE"/>
          </a:p>
        </p:txBody>
      </p:sp>
      <p:sp>
        <p:nvSpPr>
          <p:cNvPr id="44" name="Abgerundetes Rechteck 43"/>
          <p:cNvSpPr/>
          <p:nvPr/>
        </p:nvSpPr>
        <p:spPr>
          <a:xfrm>
            <a:off x="2655787" y="2638200"/>
            <a:ext cx="695506" cy="227504"/>
          </a:xfrm>
          <a:prstGeom prst="roundRect">
            <a:avLst/>
          </a:prstGeom>
          <a:solidFill>
            <a:srgbClr val="EF7D1D"/>
          </a:solidFill>
          <a:ln>
            <a:noFill/>
          </a:ln>
          <a:effectLst/>
        </p:spPr>
        <p:style>
          <a:lnRef idx="1">
            <a:schemeClr val="accent1"/>
          </a:lnRef>
          <a:fillRef idx="3">
            <a:schemeClr val="accent1"/>
          </a:fillRef>
          <a:effectRef idx="2">
            <a:schemeClr val="accent1"/>
          </a:effectRef>
          <a:fontRef idx="minor">
            <a:schemeClr val="lt1"/>
          </a:fontRef>
        </p:style>
        <p:txBody>
          <a:bodyPr wrap="square" lIns="36000" tIns="0" rIns="36000" bIns="36000" rtlCol="0" anchor="ctr">
            <a:spAutoFit/>
          </a:bodyPr>
          <a:lstStyle/>
          <a:p>
            <a:pPr algn="ctr"/>
            <a:r>
              <a:rPr lang="de-DE" sz="1100" dirty="0" err="1" smtClean="0">
                <a:solidFill>
                  <a:srgbClr val="D4EBE9"/>
                </a:solidFill>
                <a:latin typeface="Courier"/>
                <a:cs typeface="Courier"/>
              </a:rPr>
              <a:t>event</a:t>
            </a:r>
            <a:endParaRPr lang="de-DE" sz="1100" dirty="0">
              <a:solidFill>
                <a:srgbClr val="D4EBE9"/>
              </a:solidFill>
              <a:latin typeface="Courier"/>
              <a:cs typeface="Courier"/>
            </a:endParaRPr>
          </a:p>
        </p:txBody>
      </p:sp>
      <p:pic>
        <p:nvPicPr>
          <p:cNvPr id="45" name="Bild 44"/>
          <p:cNvPicPr>
            <a:picLocks noChangeAspect="1"/>
          </p:cNvPicPr>
          <p:nvPr/>
        </p:nvPicPr>
        <p:blipFill>
          <a:blip r:embed="rId2"/>
          <a:stretch>
            <a:fillRect/>
          </a:stretch>
        </p:blipFill>
        <p:spPr>
          <a:xfrm>
            <a:off x="4644639" y="1451865"/>
            <a:ext cx="4265956" cy="4464373"/>
          </a:xfrm>
          <a:prstGeom prst="rect">
            <a:avLst/>
          </a:prstGeom>
        </p:spPr>
      </p:pic>
      <p:sp>
        <p:nvSpPr>
          <p:cNvPr id="46" name="Oval 45"/>
          <p:cNvSpPr/>
          <p:nvPr/>
        </p:nvSpPr>
        <p:spPr>
          <a:xfrm>
            <a:off x="5038814" y="2347696"/>
            <a:ext cx="281458" cy="289153"/>
          </a:xfrm>
          <a:prstGeom prst="ellipse">
            <a:avLst/>
          </a:prstGeom>
          <a:noFill/>
          <a:ln w="25400">
            <a:solidFill>
              <a:srgbClr val="EF7D1D"/>
            </a:solidFill>
          </a:ln>
          <a:effectLst/>
        </p:spPr>
        <p:style>
          <a:lnRef idx="1">
            <a:schemeClr val="accent1"/>
          </a:lnRef>
          <a:fillRef idx="3">
            <a:schemeClr val="accent1"/>
          </a:fillRef>
          <a:effectRef idx="2">
            <a:schemeClr val="accent1"/>
          </a:effectRef>
          <a:fontRef idx="minor">
            <a:schemeClr val="lt1"/>
          </a:fontRef>
        </p:style>
        <p:txBody>
          <a:bodyPr lIns="0" tIns="0" rIns="0" bIns="36000" rtlCol="0" anchor="ctr">
            <a:spAutoFit/>
          </a:bodyPr>
          <a:lstStyle/>
          <a:p>
            <a:pPr algn="ctr"/>
            <a:r>
              <a:rPr lang="de-DE" sz="1100" dirty="0" smtClean="0">
                <a:solidFill>
                  <a:srgbClr val="99661A"/>
                </a:solidFill>
              </a:rPr>
              <a:t>R</a:t>
            </a:r>
            <a:endParaRPr lang="de-DE" sz="1100" dirty="0">
              <a:solidFill>
                <a:srgbClr val="99661A"/>
              </a:solidFill>
            </a:endParaRPr>
          </a:p>
        </p:txBody>
      </p:sp>
      <p:cxnSp>
        <p:nvCxnSpPr>
          <p:cNvPr id="47" name="Gerade Verbindung 10"/>
          <p:cNvCxnSpPr/>
          <p:nvPr/>
        </p:nvCxnSpPr>
        <p:spPr>
          <a:xfrm flipH="1">
            <a:off x="5417160" y="2492412"/>
            <a:ext cx="239489" cy="0"/>
          </a:xfrm>
          <a:prstGeom prst="line">
            <a:avLst/>
          </a:prstGeom>
          <a:ln w="63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48" name="Inhaltsplatzhalter 6"/>
          <p:cNvSpPr txBox="1">
            <a:spLocks/>
          </p:cNvSpPr>
          <p:nvPr/>
        </p:nvSpPr>
        <p:spPr>
          <a:xfrm>
            <a:off x="5716121" y="2403502"/>
            <a:ext cx="1347825"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de-DE" sz="1000" b="1" spc="50" dirty="0" smtClean="0">
                <a:solidFill>
                  <a:srgbClr val="EF7D1D"/>
                </a:solidFill>
                <a:latin typeface="Source Sans Pro Semibold" charset="0"/>
                <a:ea typeface="Source Sans Pro Semibold" charset="0"/>
                <a:cs typeface="Source Sans Pro Semibold" charset="0"/>
              </a:rPr>
              <a:t>Zeicheneingabe</a:t>
            </a:r>
            <a:endParaRPr lang="de-DE" sz="1000" b="1" spc="50" dirty="0">
              <a:solidFill>
                <a:srgbClr val="EF7D1D"/>
              </a:solidFill>
              <a:latin typeface="Source Sans Pro Semibold" charset="0"/>
              <a:ea typeface="Source Sans Pro Semibold" charset="0"/>
              <a:cs typeface="Source Sans Pro Semibold" charset="0"/>
            </a:endParaRPr>
          </a:p>
        </p:txBody>
      </p:sp>
      <p:sp>
        <p:nvSpPr>
          <p:cNvPr id="49" name="Freihandform 48"/>
          <p:cNvSpPr/>
          <p:nvPr/>
        </p:nvSpPr>
        <p:spPr>
          <a:xfrm rot="20635773">
            <a:off x="4293319" y="2302366"/>
            <a:ext cx="710552" cy="173827"/>
          </a:xfrm>
          <a:custGeom>
            <a:avLst/>
            <a:gdLst>
              <a:gd name="connsiteX0" fmla="*/ 762000 w 762000"/>
              <a:gd name="connsiteY0" fmla="*/ 138731 h 138731"/>
              <a:gd name="connsiteX1" fmla="*/ 356973 w 762000"/>
              <a:gd name="connsiteY1" fmla="*/ 1434 h 138731"/>
              <a:gd name="connsiteX2" fmla="*/ 0 w 762000"/>
              <a:gd name="connsiteY2" fmla="*/ 63217 h 138731"/>
            </a:gdLst>
            <a:ahLst/>
            <a:cxnLst>
              <a:cxn ang="0">
                <a:pos x="connsiteX0" y="connsiteY0"/>
              </a:cxn>
              <a:cxn ang="0">
                <a:pos x="connsiteX1" y="connsiteY1"/>
              </a:cxn>
              <a:cxn ang="0">
                <a:pos x="connsiteX2" y="connsiteY2"/>
              </a:cxn>
            </a:cxnLst>
            <a:rect l="l" t="t" r="r" b="b"/>
            <a:pathLst>
              <a:path w="762000" h="138731">
                <a:moveTo>
                  <a:pt x="762000" y="138731"/>
                </a:moveTo>
                <a:cubicBezTo>
                  <a:pt x="622986" y="76375"/>
                  <a:pt x="483973" y="14020"/>
                  <a:pt x="356973" y="1434"/>
                </a:cubicBezTo>
                <a:cubicBezTo>
                  <a:pt x="229973" y="-11152"/>
                  <a:pt x="0" y="63217"/>
                  <a:pt x="0" y="63217"/>
                </a:cubicBezTo>
              </a:path>
            </a:pathLst>
          </a:custGeom>
          <a:ln w="1270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de-DE"/>
          </a:p>
        </p:txBody>
      </p:sp>
      <p:cxnSp>
        <p:nvCxnSpPr>
          <p:cNvPr id="50" name="Gerade Verbindung mit Pfeil 49"/>
          <p:cNvCxnSpPr/>
          <p:nvPr/>
        </p:nvCxnSpPr>
        <p:spPr>
          <a:xfrm flipV="1">
            <a:off x="457200" y="6476994"/>
            <a:ext cx="8229600" cy="16934"/>
          </a:xfrm>
          <a:prstGeom prst="straightConnector1">
            <a:avLst/>
          </a:prstGeom>
          <a:ln w="101600">
            <a:solidFill>
              <a:srgbClr val="EF7D1D"/>
            </a:solidFill>
            <a:headEnd type="triangle" w="lg" len="lg"/>
            <a:tailEnd type="none" w="lg" len="lg"/>
          </a:ln>
          <a:effectLst/>
        </p:spPr>
        <p:style>
          <a:lnRef idx="2">
            <a:schemeClr val="accent1"/>
          </a:lnRef>
          <a:fillRef idx="0">
            <a:schemeClr val="accent1"/>
          </a:fillRef>
          <a:effectRef idx="1">
            <a:schemeClr val="accent1"/>
          </a:effectRef>
          <a:fontRef idx="minor">
            <a:schemeClr val="tx1"/>
          </a:fontRef>
        </p:style>
      </p:cxnSp>
      <p:sp>
        <p:nvSpPr>
          <p:cNvPr id="51" name="Abgerundetes Rechteck 50"/>
          <p:cNvSpPr/>
          <p:nvPr/>
        </p:nvSpPr>
        <p:spPr>
          <a:xfrm>
            <a:off x="3086099" y="6274050"/>
            <a:ext cx="3486836" cy="380738"/>
          </a:xfrm>
          <a:prstGeom prst="roundRect">
            <a:avLst/>
          </a:prstGeom>
          <a:solidFill>
            <a:srgbClr val="EF7D1D"/>
          </a:solidFill>
          <a:ln>
            <a:noFill/>
          </a:ln>
          <a:effectLst/>
        </p:spPr>
        <p:style>
          <a:lnRef idx="1">
            <a:schemeClr val="accent1"/>
          </a:lnRef>
          <a:fillRef idx="3">
            <a:schemeClr val="accent1"/>
          </a:fillRef>
          <a:effectRef idx="2">
            <a:schemeClr val="accent1"/>
          </a:effectRef>
          <a:fontRef idx="minor">
            <a:schemeClr val="lt1"/>
          </a:fontRef>
        </p:style>
        <p:txBody>
          <a:bodyPr wrap="none" lIns="36000" tIns="0" rIns="36000" bIns="36000" rtlCol="0" anchor="ctr">
            <a:spAutoFit/>
          </a:bodyPr>
          <a:lstStyle/>
          <a:p>
            <a:pPr algn="ctr"/>
            <a:r>
              <a:rPr lang="de-DE" sz="2000" b="1" dirty="0" smtClean="0">
                <a:solidFill>
                  <a:srgbClr val="D4EBE9"/>
                </a:solidFill>
                <a:latin typeface="Source Sans Pro Semibold" charset="0"/>
                <a:ea typeface="Source Sans Pro Semibold" charset="0"/>
                <a:cs typeface="Source Sans Pro Semibold" charset="0"/>
              </a:rPr>
              <a:t>Von unten nach oben: </a:t>
            </a:r>
            <a:r>
              <a:rPr lang="de-DE" sz="2000" dirty="0" err="1" smtClean="0">
                <a:solidFill>
                  <a:srgbClr val="D4EBE9"/>
                </a:solidFill>
                <a:latin typeface="Source Code Pro Medium" charset="0"/>
                <a:ea typeface="Source Code Pro Medium" charset="0"/>
                <a:cs typeface="Source Code Pro Medium" charset="0"/>
              </a:rPr>
              <a:t>events</a:t>
            </a:r>
            <a:endParaRPr lang="de-DE" sz="3200" dirty="0">
              <a:solidFill>
                <a:srgbClr val="D4EBE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15456340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Kommunikation: Eigene Events</a:t>
            </a:r>
            <a:endParaRPr lang="de-DE" dirty="0"/>
          </a:p>
        </p:txBody>
      </p:sp>
      <p:sp>
        <p:nvSpPr>
          <p:cNvPr id="3" name="Inhaltsplatzhalter 6"/>
          <p:cNvSpPr txBox="1">
            <a:spLocks/>
          </p:cNvSpPr>
          <p:nvPr/>
        </p:nvSpPr>
        <p:spPr>
          <a:xfrm>
            <a:off x="1291684" y="3838845"/>
            <a:ext cx="985557" cy="264598"/>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50" b="1" spc="50" dirty="0" err="1" smtClean="0">
                <a:solidFill>
                  <a:srgbClr val="EF7D1D"/>
                </a:solidFill>
                <a:latin typeface="Source Sans Pro Semibold" charset="0"/>
                <a:ea typeface="Source Sans Pro Semibold" charset="0"/>
                <a:cs typeface="Source Sans Pro Semibold" charset="0"/>
              </a:rPr>
              <a:t>PasswordForm</a:t>
            </a:r>
            <a:endParaRPr lang="de-DE" sz="1050" b="1" spc="50" dirty="0">
              <a:solidFill>
                <a:srgbClr val="EF7D1D"/>
              </a:solidFill>
              <a:latin typeface="Source Sans Pro Semibold" charset="0"/>
              <a:ea typeface="Source Sans Pro Semibold" charset="0"/>
              <a:cs typeface="Source Sans Pro Semibold" charset="0"/>
            </a:endParaRPr>
          </a:p>
        </p:txBody>
      </p:sp>
      <p:cxnSp>
        <p:nvCxnSpPr>
          <p:cNvPr id="4" name="Gerade Verbindung 10"/>
          <p:cNvCxnSpPr/>
          <p:nvPr/>
        </p:nvCxnSpPr>
        <p:spPr>
          <a:xfrm flipV="1">
            <a:off x="2443299" y="2148491"/>
            <a:ext cx="0" cy="366291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5" name="Inhaltsplatzhalter 6"/>
          <p:cNvSpPr txBox="1">
            <a:spLocks/>
          </p:cNvSpPr>
          <p:nvPr/>
        </p:nvSpPr>
        <p:spPr>
          <a:xfrm>
            <a:off x="2388964" y="3585785"/>
            <a:ext cx="998256"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err="1" smtClean="0">
                <a:solidFill>
                  <a:srgbClr val="41719C"/>
                </a:solidFill>
                <a:latin typeface="Source Sans Pro Semibold" charset="0"/>
                <a:ea typeface="Source Sans Pro Semibold" charset="0"/>
                <a:cs typeface="Source Sans Pro Semibold" charset="0"/>
              </a:rPr>
              <a:t>CheckLabelList</a:t>
            </a:r>
            <a:endParaRPr lang="de-DE" sz="1000" b="1" spc="50" dirty="0">
              <a:solidFill>
                <a:srgbClr val="41719C"/>
              </a:solidFill>
              <a:latin typeface="Source Sans Pro Semibold" charset="0"/>
              <a:ea typeface="Source Sans Pro Semibold" charset="0"/>
              <a:cs typeface="Source Sans Pro Semibold" charset="0"/>
            </a:endParaRPr>
          </a:p>
        </p:txBody>
      </p:sp>
      <p:cxnSp>
        <p:nvCxnSpPr>
          <p:cNvPr id="6" name="Gerade Verbindung 10"/>
          <p:cNvCxnSpPr/>
          <p:nvPr/>
        </p:nvCxnSpPr>
        <p:spPr>
          <a:xfrm flipV="1">
            <a:off x="3546176" y="2948426"/>
            <a:ext cx="0" cy="1478431"/>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7" name="Inhaltsplatzhalter 6"/>
          <p:cNvSpPr txBox="1">
            <a:spLocks/>
          </p:cNvSpPr>
          <p:nvPr/>
        </p:nvSpPr>
        <p:spPr>
          <a:xfrm>
            <a:off x="3280195" y="3276582"/>
            <a:ext cx="998256"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err="1" smtClean="0">
                <a:solidFill>
                  <a:srgbClr val="41719C"/>
                </a:solidFill>
                <a:latin typeface="Source Sans Pro Semibold" charset="0"/>
                <a:ea typeface="Source Sans Pro Semibold" charset="0"/>
                <a:cs typeface="Source Sans Pro Semibold" charset="0"/>
              </a:rPr>
              <a:t>CheckLabel</a:t>
            </a:r>
            <a:endParaRPr lang="de-DE" sz="1000" b="1" spc="50" dirty="0">
              <a:solidFill>
                <a:srgbClr val="41719C"/>
              </a:solidFill>
              <a:latin typeface="Source Sans Pro Semibold" charset="0"/>
              <a:ea typeface="Source Sans Pro Semibold" charset="0"/>
              <a:cs typeface="Source Sans Pro Semibold" charset="0"/>
            </a:endParaRPr>
          </a:p>
        </p:txBody>
      </p:sp>
      <p:cxnSp>
        <p:nvCxnSpPr>
          <p:cNvPr id="8" name="Gerade Verbindung 10"/>
          <p:cNvCxnSpPr/>
          <p:nvPr/>
        </p:nvCxnSpPr>
        <p:spPr>
          <a:xfrm flipV="1">
            <a:off x="4446712" y="3261341"/>
            <a:ext cx="0" cy="24798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9" name="Gerade Verbindung 10"/>
          <p:cNvCxnSpPr/>
          <p:nvPr/>
        </p:nvCxnSpPr>
        <p:spPr>
          <a:xfrm>
            <a:off x="4321287" y="3385331"/>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3611702" y="2417840"/>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err="1" smtClean="0">
                <a:solidFill>
                  <a:srgbClr val="41719C"/>
                </a:solidFill>
                <a:latin typeface="Source Sans Pro Semibold" charset="0"/>
                <a:ea typeface="Source Sans Pro Semibold" charset="0"/>
                <a:cs typeface="Source Sans Pro Semibold" charset="0"/>
              </a:rPr>
              <a:t>input</a:t>
            </a:r>
            <a:endParaRPr lang="de-DE" sz="1000" b="1" spc="50" dirty="0">
              <a:solidFill>
                <a:srgbClr val="41719C"/>
              </a:solidFill>
              <a:latin typeface="Source Sans Pro Semibold" charset="0"/>
              <a:ea typeface="Source Sans Pro Semibold" charset="0"/>
              <a:cs typeface="Source Sans Pro Semibold" charset="0"/>
            </a:endParaRPr>
          </a:p>
        </p:txBody>
      </p:sp>
      <p:cxnSp>
        <p:nvCxnSpPr>
          <p:cNvPr id="11" name="Gerade Verbindung 10"/>
          <p:cNvCxnSpPr/>
          <p:nvPr/>
        </p:nvCxnSpPr>
        <p:spPr>
          <a:xfrm flipV="1">
            <a:off x="4446712" y="2284039"/>
            <a:ext cx="0" cy="457937"/>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2" name="Gerade Verbindung 11"/>
          <p:cNvCxnSpPr/>
          <p:nvPr/>
        </p:nvCxnSpPr>
        <p:spPr>
          <a:xfrm>
            <a:off x="4321287" y="2513007"/>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3" name="Gerade Verbindung 10"/>
          <p:cNvCxnSpPr/>
          <p:nvPr/>
        </p:nvCxnSpPr>
        <p:spPr>
          <a:xfrm flipH="1">
            <a:off x="2443299" y="2148489"/>
            <a:ext cx="207390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2443299" y="5811401"/>
            <a:ext cx="207390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a:off x="3550740" y="2948426"/>
            <a:ext cx="966463"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6" name="Gerade Verbindung 10"/>
          <p:cNvCxnSpPr/>
          <p:nvPr/>
        </p:nvCxnSpPr>
        <p:spPr>
          <a:xfrm>
            <a:off x="3550740" y="4419887"/>
            <a:ext cx="966463"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4446712" y="3501919"/>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a:off x="4446712" y="3261196"/>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a:off x="4446712" y="2284039"/>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0" name="Gerade Verbindung 10"/>
          <p:cNvCxnSpPr/>
          <p:nvPr/>
        </p:nvCxnSpPr>
        <p:spPr>
          <a:xfrm>
            <a:off x="4446712" y="2741976"/>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1" name="Inhaltsplatzhalter 6"/>
          <p:cNvSpPr txBox="1">
            <a:spLocks/>
          </p:cNvSpPr>
          <p:nvPr/>
        </p:nvSpPr>
        <p:spPr>
          <a:xfrm>
            <a:off x="3625972" y="4668852"/>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smtClean="0">
                <a:solidFill>
                  <a:srgbClr val="41719C"/>
                </a:solidFill>
                <a:latin typeface="Source Sans Pro Semibold" charset="0"/>
                <a:ea typeface="Source Sans Pro Semibold" charset="0"/>
                <a:cs typeface="Source Sans Pro Semibold" charset="0"/>
              </a:rPr>
              <a:t>div</a:t>
            </a:r>
            <a:endParaRPr lang="de-DE" sz="1000" b="1" spc="50" dirty="0">
              <a:solidFill>
                <a:srgbClr val="41719C"/>
              </a:solidFill>
              <a:latin typeface="Source Sans Pro Semibold" charset="0"/>
              <a:ea typeface="Source Sans Pro Semibold" charset="0"/>
              <a:cs typeface="Source Sans Pro Semibold" charset="0"/>
            </a:endParaRPr>
          </a:p>
        </p:txBody>
      </p:sp>
      <p:cxnSp>
        <p:nvCxnSpPr>
          <p:cNvPr id="22" name="Gerade Verbindung 10"/>
          <p:cNvCxnSpPr/>
          <p:nvPr/>
        </p:nvCxnSpPr>
        <p:spPr>
          <a:xfrm>
            <a:off x="4321287" y="4753587"/>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3" name="Gerade Verbindung 10"/>
          <p:cNvCxnSpPr/>
          <p:nvPr/>
        </p:nvCxnSpPr>
        <p:spPr>
          <a:xfrm flipV="1">
            <a:off x="4446712" y="4634119"/>
            <a:ext cx="0" cy="238936"/>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4446712" y="4634119"/>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4446712" y="4873055"/>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6" name="Gerade Verbindung 10"/>
          <p:cNvCxnSpPr/>
          <p:nvPr/>
        </p:nvCxnSpPr>
        <p:spPr>
          <a:xfrm flipH="1">
            <a:off x="1341346" y="1462593"/>
            <a:ext cx="3175859"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7" name="Gerade Verbindung 10"/>
          <p:cNvCxnSpPr/>
          <p:nvPr/>
        </p:nvCxnSpPr>
        <p:spPr>
          <a:xfrm flipV="1">
            <a:off x="1341346" y="1451866"/>
            <a:ext cx="0" cy="4457015"/>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8" name="Gerade Verbindung 10"/>
          <p:cNvCxnSpPr/>
          <p:nvPr/>
        </p:nvCxnSpPr>
        <p:spPr>
          <a:xfrm flipH="1">
            <a:off x="1341346" y="5908881"/>
            <a:ext cx="3175859"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Inhaltsplatzhalter 6"/>
          <p:cNvSpPr txBox="1">
            <a:spLocks/>
          </p:cNvSpPr>
          <p:nvPr/>
        </p:nvSpPr>
        <p:spPr>
          <a:xfrm>
            <a:off x="339558" y="3575843"/>
            <a:ext cx="824655" cy="232739"/>
          </a:xfrm>
          <a:prstGeom prst="rect">
            <a:avLst/>
          </a:prstGeom>
        </p:spPr>
        <p:txBody>
          <a:bodyPr vert="horz" lIns="0" tIns="0" rIns="0" bIns="0" rtlCol="0">
            <a:normAutofit fontScale="925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50" b="1" spc="50" dirty="0" err="1" smtClean="0">
                <a:solidFill>
                  <a:srgbClr val="EF7D1D"/>
                </a:solidFill>
                <a:latin typeface="Source Sans Pro Semibold" charset="0"/>
                <a:ea typeface="Source Sans Pro Semibold" charset="0"/>
                <a:cs typeface="Source Sans Pro Semibold" charset="0"/>
              </a:rPr>
              <a:t>PasswordApp</a:t>
            </a:r>
            <a:endParaRPr lang="de-DE" sz="1050" b="1" spc="50" dirty="0">
              <a:solidFill>
                <a:srgbClr val="EF7D1D"/>
              </a:solidFill>
              <a:latin typeface="Source Sans Pro Semibold" charset="0"/>
              <a:ea typeface="Source Sans Pro Semibold" charset="0"/>
              <a:cs typeface="Source Sans Pro Semibold" charset="0"/>
            </a:endParaRPr>
          </a:p>
        </p:txBody>
      </p:sp>
      <p:cxnSp>
        <p:nvCxnSpPr>
          <p:cNvPr id="30" name="Gerade Verbindung 10"/>
          <p:cNvCxnSpPr/>
          <p:nvPr/>
        </p:nvCxnSpPr>
        <p:spPr>
          <a:xfrm>
            <a:off x="4321287" y="5467118"/>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1" name="Gerade Verbindung 10"/>
          <p:cNvCxnSpPr/>
          <p:nvPr/>
        </p:nvCxnSpPr>
        <p:spPr>
          <a:xfrm flipV="1">
            <a:off x="4446712" y="5251341"/>
            <a:ext cx="0" cy="431554"/>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2" name="Gerade Verbindung 10"/>
          <p:cNvCxnSpPr/>
          <p:nvPr/>
        </p:nvCxnSpPr>
        <p:spPr>
          <a:xfrm>
            <a:off x="4446712" y="5251341"/>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3" name="Gerade Verbindung 10"/>
          <p:cNvCxnSpPr/>
          <p:nvPr/>
        </p:nvCxnSpPr>
        <p:spPr>
          <a:xfrm>
            <a:off x="4446712" y="5682895"/>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34" name="Inhaltsplatzhalter 6"/>
          <p:cNvSpPr txBox="1">
            <a:spLocks/>
          </p:cNvSpPr>
          <p:nvPr/>
        </p:nvSpPr>
        <p:spPr>
          <a:xfrm>
            <a:off x="3625972" y="5372150"/>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smtClean="0">
                <a:solidFill>
                  <a:srgbClr val="41719C"/>
                </a:solidFill>
                <a:latin typeface="Source Sans Pro Semibold" charset="0"/>
                <a:ea typeface="Source Sans Pro Semibold" charset="0"/>
                <a:cs typeface="Source Sans Pro Semibold" charset="0"/>
              </a:rPr>
              <a:t>Button</a:t>
            </a:r>
            <a:endParaRPr lang="de-DE" sz="1000" b="1" spc="50" dirty="0">
              <a:solidFill>
                <a:srgbClr val="41719C"/>
              </a:solidFill>
              <a:latin typeface="Source Sans Pro Semibold" charset="0"/>
              <a:ea typeface="Source Sans Pro Semibold" charset="0"/>
              <a:cs typeface="Source Sans Pro Semibold" charset="0"/>
            </a:endParaRPr>
          </a:p>
        </p:txBody>
      </p:sp>
      <p:cxnSp>
        <p:nvCxnSpPr>
          <p:cNvPr id="35" name="Gerade Verbindung 10"/>
          <p:cNvCxnSpPr/>
          <p:nvPr/>
        </p:nvCxnSpPr>
        <p:spPr>
          <a:xfrm>
            <a:off x="3425315" y="3680373"/>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6" name="Gerade Verbindung 10"/>
          <p:cNvCxnSpPr/>
          <p:nvPr/>
        </p:nvCxnSpPr>
        <p:spPr>
          <a:xfrm>
            <a:off x="2317874" y="3952485"/>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7" name="Gerade Verbindung 10"/>
          <p:cNvCxnSpPr/>
          <p:nvPr/>
        </p:nvCxnSpPr>
        <p:spPr>
          <a:xfrm>
            <a:off x="1215921" y="3674800"/>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38" name="Inhaltsplatzhalter 6"/>
          <p:cNvSpPr txBox="1">
            <a:spLocks/>
          </p:cNvSpPr>
          <p:nvPr/>
        </p:nvSpPr>
        <p:spPr>
          <a:xfrm>
            <a:off x="3611702" y="1720234"/>
            <a:ext cx="657170" cy="23273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000" b="1" spc="50" dirty="0" smtClean="0">
                <a:solidFill>
                  <a:srgbClr val="41719C"/>
                </a:solidFill>
                <a:latin typeface="Source Sans Pro Semibold" charset="0"/>
                <a:ea typeface="Source Sans Pro Semibold" charset="0"/>
                <a:cs typeface="Source Sans Pro Semibold" charset="0"/>
              </a:rPr>
              <a:t>h1</a:t>
            </a:r>
            <a:endParaRPr lang="de-DE" sz="1000" b="1" spc="50" dirty="0">
              <a:solidFill>
                <a:srgbClr val="41719C"/>
              </a:solidFill>
              <a:latin typeface="Source Sans Pro Semibold" charset="0"/>
              <a:ea typeface="Source Sans Pro Semibold" charset="0"/>
              <a:cs typeface="Source Sans Pro Semibold" charset="0"/>
            </a:endParaRPr>
          </a:p>
        </p:txBody>
      </p:sp>
      <p:cxnSp>
        <p:nvCxnSpPr>
          <p:cNvPr id="39" name="Gerade Verbindung 10"/>
          <p:cNvCxnSpPr/>
          <p:nvPr/>
        </p:nvCxnSpPr>
        <p:spPr>
          <a:xfrm flipV="1">
            <a:off x="4446712" y="1671486"/>
            <a:ext cx="0" cy="260892"/>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40" name="Gerade Verbindung 10"/>
          <p:cNvCxnSpPr/>
          <p:nvPr/>
        </p:nvCxnSpPr>
        <p:spPr>
          <a:xfrm>
            <a:off x="4321287" y="1801932"/>
            <a:ext cx="125425"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41" name="Gerade Verbindung 10"/>
          <p:cNvCxnSpPr/>
          <p:nvPr/>
        </p:nvCxnSpPr>
        <p:spPr>
          <a:xfrm>
            <a:off x="4446712" y="1671486"/>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42" name="Gerade Verbindung 10"/>
          <p:cNvCxnSpPr/>
          <p:nvPr/>
        </p:nvCxnSpPr>
        <p:spPr>
          <a:xfrm>
            <a:off x="4446712" y="1932377"/>
            <a:ext cx="70491" cy="0"/>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45" name="Freihandform 44"/>
          <p:cNvSpPr/>
          <p:nvPr/>
        </p:nvSpPr>
        <p:spPr>
          <a:xfrm rot="13120595">
            <a:off x="646397" y="3791632"/>
            <a:ext cx="1237392" cy="502137"/>
          </a:xfrm>
          <a:custGeom>
            <a:avLst/>
            <a:gdLst>
              <a:gd name="connsiteX0" fmla="*/ 0 w 1208216"/>
              <a:gd name="connsiteY0" fmla="*/ 1057189 h 1057189"/>
              <a:gd name="connsiteX1" fmla="*/ 583514 w 1208216"/>
              <a:gd name="connsiteY1" fmla="*/ 171621 h 1057189"/>
              <a:gd name="connsiteX2" fmla="*/ 1208216 w 1208216"/>
              <a:gd name="connsiteY2" fmla="*/ 0 h 1057189"/>
            </a:gdLst>
            <a:ahLst/>
            <a:cxnLst>
              <a:cxn ang="0">
                <a:pos x="connsiteX0" y="connsiteY0"/>
              </a:cxn>
              <a:cxn ang="0">
                <a:pos x="connsiteX1" y="connsiteY1"/>
              </a:cxn>
              <a:cxn ang="0">
                <a:pos x="connsiteX2" y="connsiteY2"/>
              </a:cxn>
            </a:cxnLst>
            <a:rect l="l" t="t" r="r" b="b"/>
            <a:pathLst>
              <a:path w="1208216" h="1057189">
                <a:moveTo>
                  <a:pt x="0" y="1057189"/>
                </a:moveTo>
                <a:cubicBezTo>
                  <a:pt x="191072" y="702504"/>
                  <a:pt x="382145" y="347819"/>
                  <a:pt x="583514" y="171621"/>
                </a:cubicBezTo>
                <a:cubicBezTo>
                  <a:pt x="784883" y="-4577"/>
                  <a:pt x="1110964" y="12585"/>
                  <a:pt x="1208216" y="0"/>
                </a:cubicBezTo>
              </a:path>
            </a:pathLst>
          </a:custGeom>
          <a:ln w="12700">
            <a:solidFill>
              <a:srgbClr val="EF7D1D"/>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de-DE"/>
          </a:p>
        </p:txBody>
      </p:sp>
      <p:sp>
        <p:nvSpPr>
          <p:cNvPr id="46" name="Abgerundetes Rechteck 45"/>
          <p:cNvSpPr/>
          <p:nvPr/>
        </p:nvSpPr>
        <p:spPr>
          <a:xfrm>
            <a:off x="844553" y="4057584"/>
            <a:ext cx="558370" cy="244530"/>
          </a:xfrm>
          <a:prstGeom prst="roundRect">
            <a:avLst/>
          </a:prstGeom>
          <a:solidFill>
            <a:srgbClr val="EF7D1D"/>
          </a:solidFill>
          <a:ln>
            <a:noFill/>
          </a:ln>
          <a:effectLst/>
        </p:spPr>
        <p:style>
          <a:lnRef idx="1">
            <a:schemeClr val="accent1"/>
          </a:lnRef>
          <a:fillRef idx="3">
            <a:schemeClr val="accent1"/>
          </a:fillRef>
          <a:effectRef idx="2">
            <a:schemeClr val="accent1"/>
          </a:effectRef>
          <a:fontRef idx="minor">
            <a:schemeClr val="lt1"/>
          </a:fontRef>
        </p:style>
        <p:txBody>
          <a:bodyPr wrap="none" lIns="36000" tIns="0" rIns="36000" bIns="36000" rtlCol="0" anchor="ctr">
            <a:spAutoFit/>
          </a:bodyPr>
          <a:lstStyle/>
          <a:p>
            <a:pPr algn="ctr"/>
            <a:r>
              <a:rPr lang="de-DE" sz="1200" dirty="0" err="1" smtClean="0">
                <a:solidFill>
                  <a:srgbClr val="D4EBE9"/>
                </a:solidFill>
                <a:latin typeface="Courier"/>
                <a:cs typeface="Courier"/>
              </a:rPr>
              <a:t>event</a:t>
            </a:r>
            <a:endParaRPr lang="de-DE" sz="1200" dirty="0">
              <a:solidFill>
                <a:srgbClr val="D4EBE9"/>
              </a:solidFill>
              <a:latin typeface="Courier"/>
              <a:cs typeface="Courier"/>
            </a:endParaRPr>
          </a:p>
        </p:txBody>
      </p:sp>
      <p:sp>
        <p:nvSpPr>
          <p:cNvPr id="47" name="Freihandform 46"/>
          <p:cNvSpPr/>
          <p:nvPr/>
        </p:nvSpPr>
        <p:spPr>
          <a:xfrm>
            <a:off x="709083" y="3502856"/>
            <a:ext cx="1111250" cy="307144"/>
          </a:xfrm>
          <a:custGeom>
            <a:avLst/>
            <a:gdLst>
              <a:gd name="connsiteX0" fmla="*/ 0 w 1016000"/>
              <a:gd name="connsiteY0" fmla="*/ 42561 h 307144"/>
              <a:gd name="connsiteX1" fmla="*/ 751417 w 1016000"/>
              <a:gd name="connsiteY1" fmla="*/ 21394 h 307144"/>
              <a:gd name="connsiteX2" fmla="*/ 1016000 w 1016000"/>
              <a:gd name="connsiteY2" fmla="*/ 307144 h 307144"/>
            </a:gdLst>
            <a:ahLst/>
            <a:cxnLst>
              <a:cxn ang="0">
                <a:pos x="connsiteX0" y="connsiteY0"/>
              </a:cxn>
              <a:cxn ang="0">
                <a:pos x="connsiteX1" y="connsiteY1"/>
              </a:cxn>
              <a:cxn ang="0">
                <a:pos x="connsiteX2" y="connsiteY2"/>
              </a:cxn>
            </a:cxnLst>
            <a:rect l="l" t="t" r="r" b="b"/>
            <a:pathLst>
              <a:path w="1016000" h="307144">
                <a:moveTo>
                  <a:pt x="0" y="42561"/>
                </a:moveTo>
                <a:cubicBezTo>
                  <a:pt x="291042" y="9929"/>
                  <a:pt x="582084" y="-22703"/>
                  <a:pt x="751417" y="21394"/>
                </a:cubicBezTo>
                <a:cubicBezTo>
                  <a:pt x="920750" y="65491"/>
                  <a:pt x="975431" y="259519"/>
                  <a:pt x="1016000" y="307144"/>
                </a:cubicBezTo>
              </a:path>
            </a:pathLst>
          </a:custGeom>
          <a:ln w="12700">
            <a:solidFill>
              <a:srgbClr val="DC6B5F"/>
            </a:solidFill>
            <a:tailEnd type="triangle"/>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de-DE"/>
          </a:p>
        </p:txBody>
      </p:sp>
      <p:sp>
        <p:nvSpPr>
          <p:cNvPr id="48" name="Abgerundetes Rechteck 47"/>
          <p:cNvSpPr/>
          <p:nvPr/>
        </p:nvSpPr>
        <p:spPr>
          <a:xfrm>
            <a:off x="970657" y="3278423"/>
            <a:ext cx="832289" cy="244530"/>
          </a:xfrm>
          <a:prstGeom prst="roundRect">
            <a:avLst/>
          </a:prstGeom>
          <a:solidFill>
            <a:srgbClr val="DC6B5F"/>
          </a:solidFill>
          <a:ln>
            <a:noFill/>
          </a:ln>
          <a:effectLst/>
        </p:spPr>
        <p:style>
          <a:lnRef idx="1">
            <a:schemeClr val="accent1"/>
          </a:lnRef>
          <a:fillRef idx="3">
            <a:schemeClr val="accent1"/>
          </a:fillRef>
          <a:effectRef idx="2">
            <a:schemeClr val="accent1"/>
          </a:effectRef>
          <a:fontRef idx="minor">
            <a:schemeClr val="lt1"/>
          </a:fontRef>
        </p:style>
        <p:txBody>
          <a:bodyPr wrap="none" lIns="36000" tIns="0" rIns="36000" bIns="36000" rtlCol="0" anchor="ctr">
            <a:spAutoFit/>
          </a:bodyPr>
          <a:lstStyle/>
          <a:p>
            <a:pPr algn="ctr"/>
            <a:r>
              <a:rPr lang="de-DE" sz="1200" dirty="0" err="1" smtClean="0">
                <a:solidFill>
                  <a:srgbClr val="D4EBE9"/>
                </a:solidFill>
                <a:latin typeface="Courier"/>
                <a:cs typeface="Courier"/>
              </a:rPr>
              <a:t>callback</a:t>
            </a:r>
            <a:endParaRPr lang="de-DE" sz="1200" dirty="0">
              <a:solidFill>
                <a:srgbClr val="D4EBE9"/>
              </a:solidFill>
              <a:latin typeface="Courier"/>
              <a:cs typeface="Courier"/>
            </a:endParaRPr>
          </a:p>
        </p:txBody>
      </p:sp>
      <p:pic>
        <p:nvPicPr>
          <p:cNvPr id="49" name="Bild 48"/>
          <p:cNvPicPr>
            <a:picLocks noChangeAspect="1"/>
          </p:cNvPicPr>
          <p:nvPr/>
        </p:nvPicPr>
        <p:blipFill>
          <a:blip r:embed="rId2"/>
          <a:stretch>
            <a:fillRect/>
          </a:stretch>
        </p:blipFill>
        <p:spPr>
          <a:xfrm>
            <a:off x="4644638" y="1451865"/>
            <a:ext cx="4258925" cy="4457015"/>
          </a:xfrm>
          <a:prstGeom prst="rect">
            <a:avLst/>
          </a:prstGeom>
        </p:spPr>
      </p:pic>
      <p:cxnSp>
        <p:nvCxnSpPr>
          <p:cNvPr id="50" name="Gerade Verbindung mit Pfeil 49"/>
          <p:cNvCxnSpPr/>
          <p:nvPr/>
        </p:nvCxnSpPr>
        <p:spPr>
          <a:xfrm flipV="1">
            <a:off x="457200" y="6476994"/>
            <a:ext cx="8229600" cy="16934"/>
          </a:xfrm>
          <a:prstGeom prst="straightConnector1">
            <a:avLst/>
          </a:prstGeom>
          <a:ln w="101600">
            <a:solidFill>
              <a:srgbClr val="EF7D1D"/>
            </a:solidFill>
            <a:headEnd type="triangle" w="lg" len="lg"/>
            <a:tailEnd type="none" w="lg" len="lg"/>
          </a:ln>
          <a:effectLst/>
        </p:spPr>
        <p:style>
          <a:lnRef idx="2">
            <a:schemeClr val="accent1"/>
          </a:lnRef>
          <a:fillRef idx="0">
            <a:schemeClr val="accent1"/>
          </a:fillRef>
          <a:effectRef idx="1">
            <a:schemeClr val="accent1"/>
          </a:effectRef>
          <a:fontRef idx="minor">
            <a:schemeClr val="tx1"/>
          </a:fontRef>
        </p:style>
      </p:cxnSp>
      <p:sp>
        <p:nvSpPr>
          <p:cNvPr id="51" name="Abgerundetes Rechteck 50"/>
          <p:cNvSpPr/>
          <p:nvPr/>
        </p:nvSpPr>
        <p:spPr>
          <a:xfrm>
            <a:off x="2025583" y="6274050"/>
            <a:ext cx="5607873" cy="380738"/>
          </a:xfrm>
          <a:prstGeom prst="roundRect">
            <a:avLst/>
          </a:prstGeom>
          <a:solidFill>
            <a:srgbClr val="EF7D1D"/>
          </a:solidFill>
          <a:ln>
            <a:noFill/>
          </a:ln>
          <a:effectLst/>
        </p:spPr>
        <p:style>
          <a:lnRef idx="1">
            <a:schemeClr val="accent1"/>
          </a:lnRef>
          <a:fillRef idx="3">
            <a:schemeClr val="accent1"/>
          </a:fillRef>
          <a:effectRef idx="2">
            <a:schemeClr val="accent1"/>
          </a:effectRef>
          <a:fontRef idx="minor">
            <a:schemeClr val="lt1"/>
          </a:fontRef>
        </p:style>
        <p:txBody>
          <a:bodyPr wrap="none" lIns="36000" tIns="0" rIns="36000" bIns="36000" rtlCol="0" anchor="ctr">
            <a:spAutoFit/>
          </a:bodyPr>
          <a:lstStyle/>
          <a:p>
            <a:pPr algn="ctr"/>
            <a:r>
              <a:rPr lang="de-DE" sz="2000" b="1" dirty="0" smtClean="0">
                <a:solidFill>
                  <a:srgbClr val="D4EBE9"/>
                </a:solidFill>
                <a:latin typeface="Source Sans Pro Semibold" charset="0"/>
                <a:ea typeface="Source Sans Pro Semibold" charset="0"/>
                <a:cs typeface="Source Sans Pro Semibold" charset="0"/>
              </a:rPr>
              <a:t>Von unten nach oben: </a:t>
            </a:r>
            <a:r>
              <a:rPr lang="de-DE" sz="2000" dirty="0" err="1" smtClean="0">
                <a:solidFill>
                  <a:srgbClr val="D4EBE9"/>
                </a:solidFill>
                <a:latin typeface="Source Code Pro Medium" charset="0"/>
                <a:ea typeface="Source Code Pro Medium" charset="0"/>
                <a:cs typeface="Source Code Pro Medium" charset="0"/>
              </a:rPr>
              <a:t>events</a:t>
            </a:r>
            <a:r>
              <a:rPr lang="de-DE" sz="2000" dirty="0" smtClean="0">
                <a:solidFill>
                  <a:srgbClr val="D4EBE9"/>
                </a:solidFill>
                <a:latin typeface="Source Code Pro Medium" charset="0"/>
                <a:ea typeface="Source Code Pro Medium" charset="0"/>
                <a:cs typeface="Source Code Pro Medium" charset="0"/>
              </a:rPr>
              <a:t> </a:t>
            </a:r>
            <a:r>
              <a:rPr lang="de-DE" sz="2000" b="1" dirty="0" smtClean="0">
                <a:solidFill>
                  <a:srgbClr val="D4EBE9"/>
                </a:solidFill>
                <a:latin typeface="Source Sans Pro Semibold" charset="0"/>
                <a:ea typeface="Source Sans Pro Semibold" charset="0"/>
                <a:cs typeface="Source Sans Pro Semibold" charset="0"/>
              </a:rPr>
              <a:t>und</a:t>
            </a:r>
            <a:r>
              <a:rPr lang="de-DE" sz="2000" dirty="0" smtClean="0">
                <a:solidFill>
                  <a:srgbClr val="D4EBE9"/>
                </a:solidFill>
                <a:latin typeface="Source Code Pro Medium" charset="0"/>
                <a:ea typeface="Source Code Pro Medium" charset="0"/>
                <a:cs typeface="Source Code Pro Medium" charset="0"/>
              </a:rPr>
              <a:t> </a:t>
            </a:r>
            <a:r>
              <a:rPr lang="de-DE" sz="2000" dirty="0" err="1" smtClean="0">
                <a:solidFill>
                  <a:srgbClr val="D4EBE9"/>
                </a:solidFill>
                <a:latin typeface="Source Code Pro Medium" charset="0"/>
                <a:ea typeface="Source Code Pro Medium" charset="0"/>
                <a:cs typeface="Source Code Pro Medium" charset="0"/>
              </a:rPr>
              <a:t>callbacks</a:t>
            </a:r>
            <a:endParaRPr lang="de-DE" sz="3200" dirty="0">
              <a:solidFill>
                <a:srgbClr val="D4EBE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5656206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t>
            </a:r>
            <a:r>
              <a:rPr lang="de-DE" dirty="0" smtClean="0"/>
              <a:t>Callback-Funktionen (1)</a:t>
            </a:r>
            <a:endParaRPr lang="de-DE" dirty="0"/>
          </a:p>
        </p:txBody>
      </p:sp>
      <p:sp>
        <p:nvSpPr>
          <p:cNvPr id="3" name="Rechteck 2"/>
          <p:cNvSpPr/>
          <p:nvPr/>
        </p:nvSpPr>
        <p:spPr>
          <a:xfrm>
            <a:off x="2717800" y="1011853"/>
            <a:ext cx="7188200" cy="2462213"/>
          </a:xfrm>
          <a:prstGeom prst="rect">
            <a:avLst/>
          </a:prstGeom>
        </p:spPr>
        <p:txBody>
          <a:bodyPr wrap="square">
            <a:spAutoFit/>
          </a:bodyPr>
          <a:lstStyle/>
          <a:p>
            <a:r>
              <a:rPr lang="en-US" sz="1400" b="1" dirty="0">
                <a:solidFill>
                  <a:srgbClr val="025249"/>
                </a:solidFill>
                <a:latin typeface="Source Code Pro Semibold" charset="0"/>
                <a:ea typeface="Source Code Pro Semibold" charset="0"/>
                <a:cs typeface="Source Code Pro Semibold" charset="0"/>
              </a:rPr>
              <a:t>class </a:t>
            </a:r>
            <a:r>
              <a:rPr lang="en-US" sz="1400" b="1" dirty="0" err="1" smtClean="0">
                <a:solidFill>
                  <a:srgbClr val="41719C"/>
                </a:solidFill>
                <a:latin typeface="Source Code Pro Semibold" charset="0"/>
                <a:ea typeface="Source Code Pro Semibold" charset="0"/>
                <a:cs typeface="Source Code Pro Semibold" charset="0"/>
              </a:rPr>
              <a:t>PasswordView</a:t>
            </a:r>
            <a:r>
              <a:rPr lang="en-US" sz="1400" b="1" dirty="0" smtClean="0">
                <a:solidFill>
                  <a:srgbClr val="41719C"/>
                </a:solidFill>
                <a:latin typeface="Source Code Pro Semibold" charset="0"/>
                <a:ea typeface="Source Code Pro Semibold" charset="0"/>
                <a:cs typeface="Source Code Pro Semibold" charset="0"/>
              </a:rPr>
              <a:t> </a:t>
            </a:r>
            <a:r>
              <a:rPr lang="en-US" sz="1400" b="1" dirty="0">
                <a:solidFill>
                  <a:srgbClr val="025249"/>
                </a:solidFill>
                <a:latin typeface="Source Code Pro Semibold" charset="0"/>
                <a:ea typeface="Source Code Pro Semibold" charset="0"/>
                <a:cs typeface="Source Code Pro Semibold" charset="0"/>
              </a:rPr>
              <a:t>extends </a:t>
            </a:r>
            <a:r>
              <a:rPr lang="en-US" sz="1400" b="1" dirty="0" err="1">
                <a:solidFill>
                  <a:srgbClr val="025249"/>
                </a:solidFill>
                <a:latin typeface="Source Code Pro Semibold" charset="0"/>
                <a:ea typeface="Source Code Pro Semibold" charset="0"/>
                <a:cs typeface="Source Code Pro Semibold" charset="0"/>
              </a:rPr>
              <a:t>React.Component</a:t>
            </a:r>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 </a:t>
            </a:r>
            <a:r>
              <a:rPr lang="en-US" sz="1400" b="1" dirty="0" smtClean="0">
                <a:solidFill>
                  <a:srgbClr val="025249"/>
                </a:solidFill>
                <a:latin typeface="Source Code Pro Semibold" charset="0"/>
                <a:ea typeface="Source Code Pro Semibold" charset="0"/>
                <a:cs typeface="Source Code Pro Semibold" charset="0"/>
              </a:rPr>
              <a:t> </a:t>
            </a:r>
            <a:endParaRPr lang="en-US" sz="1400" b="1" dirty="0">
              <a:solidFill>
                <a:srgbClr val="025249"/>
              </a:solidFill>
              <a:latin typeface="Source Code Pro Semibold" charset="0"/>
              <a:ea typeface="Source Code Pro Semibold" charset="0"/>
              <a:cs typeface="Source Code Pro Semibold" charset="0"/>
            </a:endParaRPr>
          </a:p>
          <a:p>
            <a:r>
              <a:rPr lang="en-US" sz="1400" b="1" dirty="0">
                <a:solidFill>
                  <a:srgbClr val="025249"/>
                </a:solidFill>
                <a:latin typeface="Source Code Pro Semibold" charset="0"/>
                <a:ea typeface="Source Code Pro Semibold" charset="0"/>
                <a:cs typeface="Source Code Pro Semibold" charset="0"/>
              </a:rPr>
              <a:t> render() {</a:t>
            </a:r>
          </a:p>
          <a:p>
            <a:r>
              <a:rPr lang="en-US" sz="1400" b="1" dirty="0">
                <a:solidFill>
                  <a:srgbClr val="025249"/>
                </a:solidFill>
                <a:latin typeface="Source Code Pro Semibold" charset="0"/>
                <a:ea typeface="Source Code Pro Semibold" charset="0"/>
                <a:cs typeface="Source Code Pro Semibold" charset="0"/>
              </a:rPr>
              <a:t>  return . . .</a:t>
            </a:r>
          </a:p>
          <a:p>
            <a:r>
              <a:rPr lang="en-US" sz="1400" b="1" dirty="0">
                <a:solidFill>
                  <a:srgbClr val="025249"/>
                </a:solidFill>
                <a:latin typeface="Source Code Pro Semibold" charset="0"/>
                <a:ea typeface="Source Code Pro Semibold" charset="0"/>
                <a:cs typeface="Source Code Pro Semibold" charset="0"/>
              </a:rPr>
              <a:t>   &lt;</a:t>
            </a:r>
            <a:r>
              <a:rPr lang="en-US" sz="1400" b="1" dirty="0" err="1">
                <a:solidFill>
                  <a:srgbClr val="41719C"/>
                </a:solidFill>
                <a:latin typeface="Source Code Pro Semibold" charset="0"/>
                <a:ea typeface="Source Code Pro Semibold" charset="0"/>
                <a:cs typeface="Source Code Pro Semibold" charset="0"/>
              </a:rPr>
              <a:t>PasswordForm</a:t>
            </a:r>
            <a:r>
              <a:rPr lang="en-US" sz="1400" b="1" dirty="0">
                <a:solidFill>
                  <a:srgbClr val="025249"/>
                </a:solidFill>
                <a:latin typeface="Source Code Pro Semibold" charset="0"/>
                <a:ea typeface="Source Code Pro Semibold" charset="0"/>
                <a:cs typeface="Source Code Pro Semibold" charset="0"/>
              </a:rPr>
              <a:t> . .  .</a:t>
            </a:r>
          </a:p>
          <a:p>
            <a:r>
              <a:rPr lang="en-US" sz="1400" b="1" dirty="0">
                <a:solidFill>
                  <a:srgbClr val="025249"/>
                </a:solidFill>
                <a:latin typeface="Source Code Pro Semibold" charset="0"/>
                <a:ea typeface="Source Code Pro Semibold" charset="0"/>
                <a:cs typeface="Source Code Pro Semibold" charset="0"/>
              </a:rPr>
              <a:t>         </a:t>
            </a:r>
            <a:r>
              <a:rPr lang="en-US" sz="1400" b="1" dirty="0" err="1">
                <a:solidFill>
                  <a:srgbClr val="EF7D1D"/>
                </a:solidFill>
                <a:latin typeface="Source Code Pro Semibold" charset="0"/>
                <a:ea typeface="Source Code Pro Semibold" charset="0"/>
                <a:cs typeface="Source Code Pro Semibold" charset="0"/>
              </a:rPr>
              <a:t>onSetPasswordHandler</a:t>
            </a:r>
            <a:r>
              <a:rPr lang="en-US" sz="1400" b="1" dirty="0">
                <a:solidFill>
                  <a:srgbClr val="EF7D1D"/>
                </a:solidFill>
                <a:latin typeface="Source Code Pro Semibold" charset="0"/>
                <a:ea typeface="Source Code Pro Semibold" charset="0"/>
                <a:cs typeface="Source Code Pro Semibold" charset="0"/>
              </a:rPr>
              <a:t>={p=&gt;</a:t>
            </a:r>
            <a:r>
              <a:rPr lang="en-US" sz="1400" b="1" dirty="0" err="1" smtClean="0">
                <a:solidFill>
                  <a:srgbClr val="EF7D1D"/>
                </a:solidFill>
                <a:latin typeface="Source Code Pro Semibold" charset="0"/>
                <a:ea typeface="Source Code Pro Semibold" charset="0"/>
                <a:cs typeface="Source Code Pro Semibold" charset="0"/>
              </a:rPr>
              <a:t>this.setState</a:t>
            </a:r>
            <a:r>
              <a:rPr lang="en-US" sz="1400" b="1" dirty="0" smtClean="0">
                <a:solidFill>
                  <a:srgbClr val="EF7D1D"/>
                </a:solidFill>
                <a:latin typeface="Source Code Pro Semibold" charset="0"/>
                <a:ea typeface="Source Code Pro Semibold" charset="0"/>
                <a:cs typeface="Source Code Pro Semibold" charset="0"/>
              </a:rPr>
              <a:t>(. . .)}</a:t>
            </a:r>
            <a:endParaRPr lang="en-US" sz="1400" b="1" dirty="0">
              <a:solidFill>
                <a:srgbClr val="EF7D1D"/>
              </a:solidFill>
              <a:latin typeface="Source Code Pro Semibold" charset="0"/>
              <a:ea typeface="Source Code Pro Semibold" charset="0"/>
              <a:cs typeface="Source Code Pro Semibold" charset="0"/>
            </a:endParaRPr>
          </a:p>
          <a:p>
            <a:r>
              <a:rPr lang="en-US" sz="1400" b="1" dirty="0">
                <a:solidFill>
                  <a:srgbClr val="025249"/>
                </a:solidFill>
                <a:latin typeface="Source Code Pro Semibold" charset="0"/>
                <a:ea typeface="Source Code Pro Semibold" charset="0"/>
                <a:cs typeface="Source Code Pro Semibold" charset="0"/>
              </a:rPr>
              <a:t>   /&gt;;</a:t>
            </a:r>
          </a:p>
          <a:p>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a:t>
            </a:r>
          </a:p>
          <a:p>
            <a:endParaRPr lang="en-US" sz="1400" dirty="0">
              <a:solidFill>
                <a:srgbClr val="025249"/>
              </a:solidFill>
              <a:latin typeface="Source Code Pro" charset="0"/>
              <a:ea typeface="Source Code Pro" charset="0"/>
              <a:cs typeface="Source Code Pro" charset="0"/>
            </a:endParaRPr>
          </a:p>
          <a:p>
            <a:r>
              <a:rPr lang="en-US" sz="1400" dirty="0">
                <a:solidFill>
                  <a:srgbClr val="025249"/>
                </a:solidFill>
                <a:latin typeface="Source Code Pro" charset="0"/>
                <a:ea typeface="Source Code Pro" charset="0"/>
                <a:cs typeface="Source Code Pro" charset="0"/>
              </a:rPr>
              <a:t> </a:t>
            </a:r>
          </a:p>
        </p:txBody>
      </p:sp>
      <p:sp>
        <p:nvSpPr>
          <p:cNvPr id="4" name="Rechteck 3"/>
          <p:cNvSpPr/>
          <p:nvPr/>
        </p:nvSpPr>
        <p:spPr>
          <a:xfrm>
            <a:off x="0" y="2086991"/>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 Callback-Funktion übergeben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62905478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t>
            </a:r>
            <a:r>
              <a:rPr lang="de-DE" dirty="0" smtClean="0"/>
              <a:t>Callback-Funktionen (2)</a:t>
            </a:r>
            <a:endParaRPr lang="de-DE" dirty="0"/>
          </a:p>
        </p:txBody>
      </p:sp>
      <p:sp>
        <p:nvSpPr>
          <p:cNvPr id="3" name="Rechteck 2"/>
          <p:cNvSpPr/>
          <p:nvPr/>
        </p:nvSpPr>
        <p:spPr>
          <a:xfrm>
            <a:off x="2717800" y="1011853"/>
            <a:ext cx="7188200" cy="5693866"/>
          </a:xfrm>
          <a:prstGeom prst="rect">
            <a:avLst/>
          </a:prstGeom>
        </p:spPr>
        <p:txBody>
          <a:bodyPr wrap="square">
            <a:spAutoFit/>
          </a:bodyPr>
          <a:lstStyle/>
          <a:p>
            <a:r>
              <a:rPr lang="en-US" sz="1400" b="1" dirty="0">
                <a:solidFill>
                  <a:srgbClr val="025249"/>
                </a:solidFill>
                <a:latin typeface="Source Code Pro Semibold" charset="0"/>
                <a:ea typeface="Source Code Pro Semibold" charset="0"/>
                <a:cs typeface="Source Code Pro Semibold" charset="0"/>
              </a:rPr>
              <a:t>class </a:t>
            </a:r>
            <a:r>
              <a:rPr lang="en-US" sz="1400" b="1" dirty="0" err="1" smtClean="0">
                <a:solidFill>
                  <a:srgbClr val="41719C"/>
                </a:solidFill>
                <a:latin typeface="Source Code Pro Semibold" charset="0"/>
                <a:ea typeface="Source Code Pro Semibold" charset="0"/>
                <a:cs typeface="Source Code Pro Semibold" charset="0"/>
              </a:rPr>
              <a:t>PasswordView</a:t>
            </a:r>
            <a:r>
              <a:rPr lang="en-US" sz="1400" b="1" dirty="0" smtClean="0">
                <a:solidFill>
                  <a:srgbClr val="41719C"/>
                </a:solidFill>
                <a:latin typeface="Source Code Pro Semibold" charset="0"/>
                <a:ea typeface="Source Code Pro Semibold" charset="0"/>
                <a:cs typeface="Source Code Pro Semibold" charset="0"/>
              </a:rPr>
              <a:t> </a:t>
            </a:r>
            <a:r>
              <a:rPr lang="en-US" sz="1400" b="1" dirty="0">
                <a:solidFill>
                  <a:srgbClr val="025249"/>
                </a:solidFill>
                <a:latin typeface="Source Code Pro Semibold" charset="0"/>
                <a:ea typeface="Source Code Pro Semibold" charset="0"/>
                <a:cs typeface="Source Code Pro Semibold" charset="0"/>
              </a:rPr>
              <a:t>extends </a:t>
            </a:r>
            <a:r>
              <a:rPr lang="en-US" sz="1400" b="1" dirty="0" err="1">
                <a:solidFill>
                  <a:srgbClr val="025249"/>
                </a:solidFill>
                <a:latin typeface="Source Code Pro Semibold" charset="0"/>
                <a:ea typeface="Source Code Pro Semibold" charset="0"/>
                <a:cs typeface="Source Code Pro Semibold" charset="0"/>
              </a:rPr>
              <a:t>React.Component</a:t>
            </a:r>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 </a:t>
            </a:r>
            <a:r>
              <a:rPr lang="en-US" sz="1400" b="1" dirty="0" smtClean="0">
                <a:solidFill>
                  <a:srgbClr val="025249"/>
                </a:solidFill>
                <a:latin typeface="Source Code Pro Semibold" charset="0"/>
                <a:ea typeface="Source Code Pro Semibold" charset="0"/>
                <a:cs typeface="Source Code Pro Semibold" charset="0"/>
              </a:rPr>
              <a:t> </a:t>
            </a:r>
            <a:endParaRPr lang="en-US" sz="1400" b="1" dirty="0">
              <a:solidFill>
                <a:srgbClr val="025249"/>
              </a:solidFill>
              <a:latin typeface="Source Code Pro Semibold" charset="0"/>
              <a:ea typeface="Source Code Pro Semibold" charset="0"/>
              <a:cs typeface="Source Code Pro Semibold" charset="0"/>
            </a:endParaRPr>
          </a:p>
          <a:p>
            <a:r>
              <a:rPr lang="en-US" sz="1400" b="1" dirty="0">
                <a:solidFill>
                  <a:srgbClr val="025249"/>
                </a:solidFill>
                <a:latin typeface="Source Code Pro Semibold" charset="0"/>
                <a:ea typeface="Source Code Pro Semibold" charset="0"/>
                <a:cs typeface="Source Code Pro Semibold" charset="0"/>
              </a:rPr>
              <a:t> render() {</a:t>
            </a:r>
          </a:p>
          <a:p>
            <a:r>
              <a:rPr lang="en-US" sz="1400" b="1" dirty="0">
                <a:solidFill>
                  <a:srgbClr val="025249"/>
                </a:solidFill>
                <a:latin typeface="Source Code Pro Semibold" charset="0"/>
                <a:ea typeface="Source Code Pro Semibold" charset="0"/>
                <a:cs typeface="Source Code Pro Semibold" charset="0"/>
              </a:rPr>
              <a:t>  return . . .</a:t>
            </a:r>
          </a:p>
          <a:p>
            <a:r>
              <a:rPr lang="en-US" sz="1400" b="1" dirty="0">
                <a:solidFill>
                  <a:srgbClr val="025249"/>
                </a:solidFill>
                <a:latin typeface="Source Code Pro Semibold" charset="0"/>
                <a:ea typeface="Source Code Pro Semibold" charset="0"/>
                <a:cs typeface="Source Code Pro Semibold" charset="0"/>
              </a:rPr>
              <a:t>   &lt;</a:t>
            </a:r>
            <a:r>
              <a:rPr lang="en-US" sz="1400" b="1" dirty="0" err="1">
                <a:solidFill>
                  <a:srgbClr val="41719C"/>
                </a:solidFill>
                <a:latin typeface="Source Code Pro Semibold" charset="0"/>
                <a:ea typeface="Source Code Pro Semibold" charset="0"/>
                <a:cs typeface="Source Code Pro Semibold" charset="0"/>
              </a:rPr>
              <a:t>PasswordForm</a:t>
            </a:r>
            <a:r>
              <a:rPr lang="en-US" sz="1400" b="1" dirty="0">
                <a:solidFill>
                  <a:srgbClr val="025249"/>
                </a:solidFill>
                <a:latin typeface="Source Code Pro Semibold" charset="0"/>
                <a:ea typeface="Source Code Pro Semibold" charset="0"/>
                <a:cs typeface="Source Code Pro Semibold" charset="0"/>
              </a:rPr>
              <a:t> . .  .</a:t>
            </a:r>
          </a:p>
          <a:p>
            <a:r>
              <a:rPr lang="en-US" sz="1400" b="1" dirty="0">
                <a:solidFill>
                  <a:srgbClr val="025249"/>
                </a:solidFill>
                <a:latin typeface="Source Code Pro Semibold" charset="0"/>
                <a:ea typeface="Source Code Pro Semibold" charset="0"/>
                <a:cs typeface="Source Code Pro Semibold" charset="0"/>
              </a:rPr>
              <a:t>         </a:t>
            </a:r>
            <a:r>
              <a:rPr lang="en-US" sz="1400" b="1" dirty="0" err="1">
                <a:solidFill>
                  <a:srgbClr val="025249"/>
                </a:solidFill>
                <a:latin typeface="Source Code Pro Semibold" charset="0"/>
                <a:ea typeface="Source Code Pro Semibold" charset="0"/>
                <a:cs typeface="Source Code Pro Semibold" charset="0"/>
              </a:rPr>
              <a:t>onSetPasswordHandler</a:t>
            </a:r>
            <a:r>
              <a:rPr lang="en-US" sz="1400" b="1" dirty="0">
                <a:solidFill>
                  <a:srgbClr val="025249"/>
                </a:solidFill>
                <a:latin typeface="Source Code Pro Semibold" charset="0"/>
                <a:ea typeface="Source Code Pro Semibold" charset="0"/>
                <a:cs typeface="Source Code Pro Semibold" charset="0"/>
              </a:rPr>
              <a:t>={p=&gt;</a:t>
            </a:r>
            <a:r>
              <a:rPr lang="en-US" sz="1400" b="1" dirty="0" err="1" smtClean="0">
                <a:solidFill>
                  <a:srgbClr val="025249"/>
                </a:solidFill>
                <a:latin typeface="Source Code Pro Semibold" charset="0"/>
                <a:ea typeface="Source Code Pro Semibold" charset="0"/>
                <a:cs typeface="Source Code Pro Semibold" charset="0"/>
              </a:rPr>
              <a:t>this.setState</a:t>
            </a:r>
            <a:r>
              <a:rPr lang="en-US" sz="1400" b="1" dirty="0" smtClean="0">
                <a:solidFill>
                  <a:srgbClr val="025249"/>
                </a:solidFill>
                <a:latin typeface="Source Code Pro Semibold" charset="0"/>
                <a:ea typeface="Source Code Pro Semibold" charset="0"/>
                <a:cs typeface="Source Code Pro Semibold" charset="0"/>
              </a:rPr>
              <a:t>(. . .)}</a:t>
            </a:r>
            <a:endParaRPr lang="en-US" sz="1400" b="1" dirty="0">
              <a:solidFill>
                <a:srgbClr val="025249"/>
              </a:solidFill>
              <a:latin typeface="Source Code Pro Semibold" charset="0"/>
              <a:ea typeface="Source Code Pro Semibold" charset="0"/>
              <a:cs typeface="Source Code Pro Semibold" charset="0"/>
            </a:endParaRPr>
          </a:p>
          <a:p>
            <a:r>
              <a:rPr lang="en-US" sz="1400" b="1" dirty="0">
                <a:solidFill>
                  <a:srgbClr val="025249"/>
                </a:solidFill>
                <a:latin typeface="Source Code Pro Semibold" charset="0"/>
                <a:ea typeface="Source Code Pro Semibold" charset="0"/>
                <a:cs typeface="Source Code Pro Semibold" charset="0"/>
              </a:rPr>
              <a:t>   /&gt;;</a:t>
            </a:r>
          </a:p>
          <a:p>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a:t>
            </a:r>
          </a:p>
          <a:p>
            <a:endParaRPr lang="en-US" sz="1400" b="1" dirty="0">
              <a:solidFill>
                <a:srgbClr val="025249"/>
              </a:solidFill>
              <a:latin typeface="Source Code Pro Semibold" charset="0"/>
              <a:ea typeface="Source Code Pro Semibold" charset="0"/>
              <a:cs typeface="Source Code Pro Semibold" charset="0"/>
            </a:endParaRPr>
          </a:p>
          <a:p>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class </a:t>
            </a:r>
            <a:r>
              <a:rPr lang="en-US" sz="1400" b="1" dirty="0" err="1">
                <a:solidFill>
                  <a:srgbClr val="41719C"/>
                </a:solidFill>
                <a:latin typeface="Source Code Pro Semibold" charset="0"/>
                <a:ea typeface="Source Code Pro Semibold" charset="0"/>
                <a:cs typeface="Source Code Pro Semibold" charset="0"/>
              </a:rPr>
              <a:t>PasswordForm</a:t>
            </a:r>
            <a:r>
              <a:rPr lang="en-US" sz="1400" b="1" dirty="0">
                <a:solidFill>
                  <a:srgbClr val="41719C"/>
                </a:solidFill>
                <a:latin typeface="Source Code Pro Semibold" charset="0"/>
                <a:ea typeface="Source Code Pro Semibold" charset="0"/>
                <a:cs typeface="Source Code Pro Semibold" charset="0"/>
              </a:rPr>
              <a:t> </a:t>
            </a:r>
            <a:r>
              <a:rPr lang="en-US" sz="1400" b="1" dirty="0">
                <a:solidFill>
                  <a:srgbClr val="025249"/>
                </a:solidFill>
                <a:latin typeface="Source Code Pro Semibold" charset="0"/>
                <a:ea typeface="Source Code Pro Semibold" charset="0"/>
                <a:cs typeface="Source Code Pro Semibold" charset="0"/>
              </a:rPr>
              <a:t>extends </a:t>
            </a:r>
            <a:r>
              <a:rPr lang="en-US" sz="1400" b="1" dirty="0" err="1">
                <a:solidFill>
                  <a:srgbClr val="025249"/>
                </a:solidFill>
                <a:latin typeface="Source Code Pro Semibold" charset="0"/>
                <a:ea typeface="Source Code Pro Semibold" charset="0"/>
                <a:cs typeface="Source Code Pro Semibold" charset="0"/>
              </a:rPr>
              <a:t>React.Component</a:t>
            </a:r>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 render() {</a:t>
            </a:r>
          </a:p>
          <a:p>
            <a:r>
              <a:rPr lang="en-US" sz="1400" b="1" dirty="0">
                <a:solidFill>
                  <a:srgbClr val="025249"/>
                </a:solidFill>
                <a:latin typeface="Source Code Pro Semibold" charset="0"/>
                <a:ea typeface="Source Code Pro Semibold" charset="0"/>
                <a:cs typeface="Source Code Pro Semibold" charset="0"/>
              </a:rPr>
              <a:t>  return . . .</a:t>
            </a:r>
          </a:p>
          <a:p>
            <a:r>
              <a:rPr lang="en-US" sz="1400" b="1" dirty="0">
                <a:solidFill>
                  <a:srgbClr val="025249"/>
                </a:solidFill>
                <a:latin typeface="Source Code Pro Semibold" charset="0"/>
                <a:ea typeface="Source Code Pro Semibold" charset="0"/>
                <a:cs typeface="Source Code Pro Semibold" charset="0"/>
              </a:rPr>
              <a:t>   &lt;input value=“. . .” </a:t>
            </a:r>
            <a:r>
              <a:rPr lang="en-US" sz="1400" b="1" dirty="0" err="1">
                <a:solidFill>
                  <a:srgbClr val="025249"/>
                </a:solidFill>
                <a:latin typeface="Source Code Pro Semibold" charset="0"/>
                <a:ea typeface="Source Code Pro Semibold" charset="0"/>
                <a:cs typeface="Source Code Pro Semibold" charset="0"/>
              </a:rPr>
              <a:t>onChange</a:t>
            </a:r>
            <a:r>
              <a:rPr lang="en-US" sz="1400" b="1" dirty="0">
                <a:solidFill>
                  <a:srgbClr val="025249"/>
                </a:solidFill>
                <a:latin typeface="Source Code Pro Semibold" charset="0"/>
                <a:ea typeface="Source Code Pro Semibold" charset="0"/>
                <a:cs typeface="Source Code Pro Semibold" charset="0"/>
              </a:rPr>
              <a:t>=“. . .” /&gt;</a:t>
            </a:r>
          </a:p>
          <a:p>
            <a:r>
              <a:rPr lang="en-US" sz="1400" b="1" dirty="0">
                <a:solidFill>
                  <a:srgbClr val="025249"/>
                </a:solidFill>
                <a:latin typeface="Source Code Pro Semibold" charset="0"/>
                <a:ea typeface="Source Code Pro Semibold" charset="0"/>
                <a:cs typeface="Source Code Pro Semibold" charset="0"/>
              </a:rPr>
              <a:t>   &lt;Button label=“Set new Password”</a:t>
            </a:r>
          </a:p>
          <a:p>
            <a:r>
              <a:rPr lang="en-US" sz="1400" b="1" dirty="0">
                <a:solidFill>
                  <a:srgbClr val="025249"/>
                </a:solidFill>
                <a:latin typeface="Source Code Pro Semibold" charset="0"/>
                <a:ea typeface="Source Code Pro Semibold" charset="0"/>
                <a:cs typeface="Source Code Pro Semibold" charset="0"/>
              </a:rPr>
              <a:t>     </a:t>
            </a:r>
            <a:r>
              <a:rPr lang="en-US" sz="1400" b="1" dirty="0" err="1">
                <a:solidFill>
                  <a:srgbClr val="EF7D1D"/>
                </a:solidFill>
                <a:latin typeface="Source Code Pro Semibold" charset="0"/>
                <a:ea typeface="Source Code Pro Semibold" charset="0"/>
                <a:cs typeface="Source Code Pro Semibold" charset="0"/>
              </a:rPr>
              <a:t>onClickHandler</a:t>
            </a:r>
            <a:r>
              <a:rPr lang="en-US" sz="1400" b="1" dirty="0">
                <a:solidFill>
                  <a:srgbClr val="EF7D1D"/>
                </a:solidFill>
                <a:latin typeface="Source Code Pro Semibold" charset="0"/>
                <a:ea typeface="Source Code Pro Semibold" charset="0"/>
                <a:cs typeface="Source Code Pro Semibold" charset="0"/>
              </a:rPr>
              <a:t>=</a:t>
            </a:r>
          </a:p>
          <a:p>
            <a:r>
              <a:rPr lang="en-US" sz="1400" b="1" dirty="0">
                <a:solidFill>
                  <a:srgbClr val="EF7D1D"/>
                </a:solidFill>
                <a:latin typeface="Source Code Pro Semibold" charset="0"/>
                <a:ea typeface="Source Code Pro Semibold" charset="0"/>
                <a:cs typeface="Source Code Pro Semibold" charset="0"/>
              </a:rPr>
              <a:t>       {()=&gt;</a:t>
            </a:r>
            <a:r>
              <a:rPr lang="en-US" sz="1400" b="1" dirty="0" err="1">
                <a:solidFill>
                  <a:srgbClr val="EF7D1D"/>
                </a:solidFill>
                <a:latin typeface="Source Code Pro Semibold" charset="0"/>
                <a:ea typeface="Source Code Pro Semibold" charset="0"/>
                <a:cs typeface="Source Code Pro Semibold" charset="0"/>
              </a:rPr>
              <a:t>this.props.onSetPasswordHandler</a:t>
            </a:r>
            <a:r>
              <a:rPr lang="en-US" sz="1400" b="1" dirty="0">
                <a:solidFill>
                  <a:srgbClr val="EF7D1D"/>
                </a:solidFill>
                <a:latin typeface="Source Code Pro Semibold" charset="0"/>
                <a:ea typeface="Source Code Pro Semibold" charset="0"/>
                <a:cs typeface="Source Code Pro Semibold" charset="0"/>
              </a:rPr>
              <a:t>(</a:t>
            </a:r>
            <a:r>
              <a:rPr lang="en-US" sz="1400" b="1" dirty="0" err="1">
                <a:solidFill>
                  <a:srgbClr val="EF7D1D"/>
                </a:solidFill>
                <a:latin typeface="Source Code Pro Semibold" charset="0"/>
                <a:ea typeface="Source Code Pro Semibold" charset="0"/>
                <a:cs typeface="Source Code Pro Semibold" charset="0"/>
              </a:rPr>
              <a:t>this.state.password</a:t>
            </a:r>
            <a:r>
              <a:rPr lang="en-US" sz="1400" b="1" dirty="0">
                <a:solidFill>
                  <a:srgbClr val="EF7D1D"/>
                </a:solidFill>
                <a:latin typeface="Source Code Pro Semibold" charset="0"/>
                <a:ea typeface="Source Code Pro Semibold" charset="0"/>
                <a:cs typeface="Source Code Pro Semibold" charset="0"/>
              </a:rPr>
              <a:t>)}</a:t>
            </a:r>
          </a:p>
          <a:p>
            <a:r>
              <a:rPr lang="en-US" sz="1400" b="1" dirty="0">
                <a:solidFill>
                  <a:srgbClr val="025249"/>
                </a:solidFill>
                <a:latin typeface="Source Code Pro Semibold" charset="0"/>
                <a:ea typeface="Source Code Pro Semibold" charset="0"/>
                <a:cs typeface="Source Code Pro Semibold" charset="0"/>
              </a:rPr>
              <a:t>   /&gt;</a:t>
            </a:r>
          </a:p>
          <a:p>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a:t>
            </a:r>
          </a:p>
          <a:p>
            <a:endParaRPr lang="en-US" sz="1400" b="1" dirty="0">
              <a:solidFill>
                <a:srgbClr val="025249"/>
              </a:solidFill>
              <a:latin typeface="Source Code Pro Semibold" charset="0"/>
              <a:ea typeface="Source Code Pro Semibold" charset="0"/>
              <a:cs typeface="Source Code Pro Semibold" charset="0"/>
            </a:endParaRPr>
          </a:p>
          <a:p>
            <a:r>
              <a:rPr lang="en-US" sz="1400" b="1" dirty="0" err="1">
                <a:solidFill>
                  <a:srgbClr val="025249"/>
                </a:solidFill>
                <a:latin typeface="Source Code Pro Semibold" charset="0"/>
                <a:ea typeface="Source Code Pro Semibold" charset="0"/>
                <a:cs typeface="Source Code Pro Semibold" charset="0"/>
              </a:rPr>
              <a:t>PasswordForm.propTypes</a:t>
            </a:r>
            <a:r>
              <a:rPr lang="en-US" sz="1400" b="1" dirty="0">
                <a:solidFill>
                  <a:srgbClr val="025249"/>
                </a:solidFill>
                <a:latin typeface="Source Code Pro Semibold" charset="0"/>
                <a:ea typeface="Source Code Pro Semibold" charset="0"/>
                <a:cs typeface="Source Code Pro Semibold" charset="0"/>
              </a:rPr>
              <a:t> = {</a:t>
            </a:r>
          </a:p>
          <a:p>
            <a:r>
              <a:rPr lang="en-US" sz="1400" b="1" dirty="0">
                <a:solidFill>
                  <a:srgbClr val="025249"/>
                </a:solidFill>
                <a:latin typeface="Source Code Pro Semibold" charset="0"/>
                <a:ea typeface="Source Code Pro Semibold" charset="0"/>
                <a:cs typeface="Source Code Pro Semibold" charset="0"/>
              </a:rPr>
              <a:t> </a:t>
            </a:r>
            <a:r>
              <a:rPr lang="en-US" sz="1400" b="1" dirty="0" err="1">
                <a:solidFill>
                  <a:srgbClr val="EF7D1D"/>
                </a:solidFill>
                <a:latin typeface="Source Code Pro Semibold" charset="0"/>
                <a:ea typeface="Source Code Pro Semibold" charset="0"/>
                <a:cs typeface="Source Code Pro Semibold" charset="0"/>
              </a:rPr>
              <a:t>onSetPasswordHandler</a:t>
            </a:r>
            <a:r>
              <a:rPr lang="en-US" sz="1400" b="1" dirty="0">
                <a:solidFill>
                  <a:srgbClr val="EF7D1D"/>
                </a:solidFill>
                <a:latin typeface="Source Code Pro Semibold" charset="0"/>
                <a:ea typeface="Source Code Pro Semibold" charset="0"/>
                <a:cs typeface="Source Code Pro Semibold" charset="0"/>
              </a:rPr>
              <a:t>: </a:t>
            </a:r>
            <a:r>
              <a:rPr lang="en-US" sz="1400" b="1" dirty="0" err="1">
                <a:solidFill>
                  <a:srgbClr val="EF7D1D"/>
                </a:solidFill>
                <a:latin typeface="Source Code Pro Semibold" charset="0"/>
                <a:ea typeface="Source Code Pro Semibold" charset="0"/>
                <a:cs typeface="Source Code Pro Semibold" charset="0"/>
              </a:rPr>
              <a:t>React.PropTypes.func.isRequired</a:t>
            </a:r>
            <a:endParaRPr lang="en-US" sz="1400" b="1" dirty="0">
              <a:solidFill>
                <a:srgbClr val="EF7D1D"/>
              </a:solidFill>
              <a:latin typeface="Source Code Pro Semibold" charset="0"/>
              <a:ea typeface="Source Code Pro Semibold" charset="0"/>
              <a:cs typeface="Source Code Pro Semibold" charset="0"/>
            </a:endParaRPr>
          </a:p>
          <a:p>
            <a:r>
              <a:rPr lang="en-US" sz="1400" b="1" dirty="0">
                <a:solidFill>
                  <a:srgbClr val="025249"/>
                </a:solidFill>
                <a:latin typeface="Source Code Pro Semibold" charset="0"/>
                <a:ea typeface="Source Code Pro Semibold" charset="0"/>
                <a:cs typeface="Source Code Pro Semibold" charset="0"/>
              </a:rPr>
              <a:t>}</a:t>
            </a:r>
          </a:p>
        </p:txBody>
      </p:sp>
      <p:sp>
        <p:nvSpPr>
          <p:cNvPr id="4" name="Rechteck 3"/>
          <p:cNvSpPr/>
          <p:nvPr/>
        </p:nvSpPr>
        <p:spPr>
          <a:xfrm>
            <a:off x="0" y="2086991"/>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 Callback-Funktion übergeben</a:t>
            </a:r>
            <a:endParaRPr lang="de-DE" sz="1400" b="1" dirty="0">
              <a:solidFill>
                <a:srgbClr val="025249"/>
              </a:solidFill>
              <a:latin typeface="Source Sans Pro Semibold" charset="0"/>
              <a:ea typeface="Source Sans Pro Semibold" charset="0"/>
              <a:cs typeface="Source Sans Pro Semibold" charset="0"/>
            </a:endParaRPr>
          </a:p>
        </p:txBody>
      </p:sp>
      <p:sp>
        <p:nvSpPr>
          <p:cNvPr id="5" name="Rechteck 4"/>
          <p:cNvSpPr/>
          <p:nvPr/>
        </p:nvSpPr>
        <p:spPr>
          <a:xfrm>
            <a:off x="0" y="4533900"/>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 Callback-Funktion aufrufen</a:t>
            </a:r>
            <a:endParaRPr lang="de-DE" sz="1400" b="1" dirty="0">
              <a:solidFill>
                <a:srgbClr val="025249"/>
              </a:solidFill>
              <a:latin typeface="Source Sans Pro Semibold" charset="0"/>
              <a:ea typeface="Source Sans Pro Semibold" charset="0"/>
              <a:cs typeface="Source Sans Pro Semibold" charset="0"/>
            </a:endParaRPr>
          </a:p>
        </p:txBody>
      </p:sp>
      <p:sp>
        <p:nvSpPr>
          <p:cNvPr id="11" name="Rechteck 10"/>
          <p:cNvSpPr/>
          <p:nvPr/>
        </p:nvSpPr>
        <p:spPr>
          <a:xfrm>
            <a:off x="0" y="5905500"/>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 Callback-Funktion angeben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69292120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t>
            </a:r>
            <a:r>
              <a:rPr lang="de-DE" dirty="0" smtClean="0"/>
              <a:t>Callback-Funktionen (3)</a:t>
            </a:r>
            <a:endParaRPr lang="de-DE" dirty="0"/>
          </a:p>
        </p:txBody>
      </p:sp>
      <p:sp>
        <p:nvSpPr>
          <p:cNvPr id="3" name="Rechteck 2"/>
          <p:cNvSpPr/>
          <p:nvPr/>
        </p:nvSpPr>
        <p:spPr>
          <a:xfrm>
            <a:off x="2717800" y="1011853"/>
            <a:ext cx="7188200" cy="5693866"/>
          </a:xfrm>
          <a:prstGeom prst="rect">
            <a:avLst/>
          </a:prstGeom>
        </p:spPr>
        <p:txBody>
          <a:bodyPr wrap="square">
            <a:spAutoFit/>
          </a:bodyPr>
          <a:lstStyle/>
          <a:p>
            <a:r>
              <a:rPr lang="en-US" sz="1400" b="1" dirty="0">
                <a:solidFill>
                  <a:srgbClr val="025249"/>
                </a:solidFill>
                <a:latin typeface="Source Code Pro Semibold" charset="0"/>
                <a:ea typeface="Source Code Pro Semibold" charset="0"/>
                <a:cs typeface="Source Code Pro Semibold" charset="0"/>
              </a:rPr>
              <a:t>class </a:t>
            </a:r>
            <a:r>
              <a:rPr lang="en-US" sz="1400" b="1" dirty="0" err="1" smtClean="0">
                <a:solidFill>
                  <a:srgbClr val="41719C"/>
                </a:solidFill>
                <a:latin typeface="Source Code Pro Semibold" charset="0"/>
                <a:ea typeface="Source Code Pro Semibold" charset="0"/>
                <a:cs typeface="Source Code Pro Semibold" charset="0"/>
              </a:rPr>
              <a:t>PasswordView</a:t>
            </a:r>
            <a:r>
              <a:rPr lang="en-US" sz="1400" b="1" dirty="0" smtClean="0">
                <a:solidFill>
                  <a:srgbClr val="41719C"/>
                </a:solidFill>
                <a:latin typeface="Source Code Pro Semibold" charset="0"/>
                <a:ea typeface="Source Code Pro Semibold" charset="0"/>
                <a:cs typeface="Source Code Pro Semibold" charset="0"/>
              </a:rPr>
              <a:t> </a:t>
            </a:r>
            <a:r>
              <a:rPr lang="en-US" sz="1400" b="1" dirty="0">
                <a:solidFill>
                  <a:srgbClr val="025249"/>
                </a:solidFill>
                <a:latin typeface="Source Code Pro Semibold" charset="0"/>
                <a:ea typeface="Source Code Pro Semibold" charset="0"/>
                <a:cs typeface="Source Code Pro Semibold" charset="0"/>
              </a:rPr>
              <a:t>extends </a:t>
            </a:r>
            <a:r>
              <a:rPr lang="en-US" sz="1400" b="1" dirty="0" err="1">
                <a:solidFill>
                  <a:srgbClr val="025249"/>
                </a:solidFill>
                <a:latin typeface="Source Code Pro Semibold" charset="0"/>
                <a:ea typeface="Source Code Pro Semibold" charset="0"/>
                <a:cs typeface="Source Code Pro Semibold" charset="0"/>
              </a:rPr>
              <a:t>React.Component</a:t>
            </a:r>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 </a:t>
            </a:r>
            <a:r>
              <a:rPr lang="en-US" sz="1400" b="1" dirty="0" smtClean="0">
                <a:solidFill>
                  <a:srgbClr val="025249"/>
                </a:solidFill>
                <a:latin typeface="Source Code Pro Semibold" charset="0"/>
                <a:ea typeface="Source Code Pro Semibold" charset="0"/>
                <a:cs typeface="Source Code Pro Semibold" charset="0"/>
              </a:rPr>
              <a:t> </a:t>
            </a:r>
            <a:endParaRPr lang="en-US" sz="1400" b="1" dirty="0">
              <a:solidFill>
                <a:srgbClr val="025249"/>
              </a:solidFill>
              <a:latin typeface="Source Code Pro Semibold" charset="0"/>
              <a:ea typeface="Source Code Pro Semibold" charset="0"/>
              <a:cs typeface="Source Code Pro Semibold" charset="0"/>
            </a:endParaRPr>
          </a:p>
          <a:p>
            <a:r>
              <a:rPr lang="en-US" sz="1400" b="1" dirty="0">
                <a:solidFill>
                  <a:srgbClr val="025249"/>
                </a:solidFill>
                <a:latin typeface="Source Code Pro Semibold" charset="0"/>
                <a:ea typeface="Source Code Pro Semibold" charset="0"/>
                <a:cs typeface="Source Code Pro Semibold" charset="0"/>
              </a:rPr>
              <a:t> render() {</a:t>
            </a:r>
          </a:p>
          <a:p>
            <a:r>
              <a:rPr lang="en-US" sz="1400" b="1" dirty="0">
                <a:solidFill>
                  <a:srgbClr val="025249"/>
                </a:solidFill>
                <a:latin typeface="Source Code Pro Semibold" charset="0"/>
                <a:ea typeface="Source Code Pro Semibold" charset="0"/>
                <a:cs typeface="Source Code Pro Semibold" charset="0"/>
              </a:rPr>
              <a:t>  return . . .</a:t>
            </a:r>
          </a:p>
          <a:p>
            <a:r>
              <a:rPr lang="en-US" sz="1400" b="1" dirty="0">
                <a:solidFill>
                  <a:srgbClr val="025249"/>
                </a:solidFill>
                <a:latin typeface="Source Code Pro Semibold" charset="0"/>
                <a:ea typeface="Source Code Pro Semibold" charset="0"/>
                <a:cs typeface="Source Code Pro Semibold" charset="0"/>
              </a:rPr>
              <a:t>   &lt;</a:t>
            </a:r>
            <a:r>
              <a:rPr lang="en-US" sz="1400" b="1" dirty="0" err="1">
                <a:solidFill>
                  <a:srgbClr val="41719C"/>
                </a:solidFill>
                <a:latin typeface="Source Code Pro Semibold" charset="0"/>
                <a:ea typeface="Source Code Pro Semibold" charset="0"/>
                <a:cs typeface="Source Code Pro Semibold" charset="0"/>
              </a:rPr>
              <a:t>PasswordForm</a:t>
            </a:r>
            <a:r>
              <a:rPr lang="en-US" sz="1400" b="1" dirty="0">
                <a:solidFill>
                  <a:srgbClr val="57A2C5"/>
                </a:solidFill>
                <a:latin typeface="Source Code Pro Semibold" charset="0"/>
                <a:ea typeface="Source Code Pro Semibold" charset="0"/>
                <a:cs typeface="Source Code Pro Semibold" charset="0"/>
              </a:rPr>
              <a:t> </a:t>
            </a:r>
            <a:r>
              <a:rPr lang="en-US" sz="1400" b="1" dirty="0">
                <a:solidFill>
                  <a:srgbClr val="025249"/>
                </a:solidFill>
                <a:latin typeface="Source Code Pro Semibold" charset="0"/>
                <a:ea typeface="Source Code Pro Semibold" charset="0"/>
                <a:cs typeface="Source Code Pro Semibold" charset="0"/>
              </a:rPr>
              <a:t>. .  .</a:t>
            </a:r>
          </a:p>
          <a:p>
            <a:r>
              <a:rPr lang="en-US" sz="1400" b="1" dirty="0">
                <a:solidFill>
                  <a:srgbClr val="025249"/>
                </a:solidFill>
                <a:latin typeface="Source Code Pro Semibold" charset="0"/>
                <a:ea typeface="Source Code Pro Semibold" charset="0"/>
                <a:cs typeface="Source Code Pro Semibold" charset="0"/>
              </a:rPr>
              <a:t>         </a:t>
            </a:r>
            <a:r>
              <a:rPr lang="en-US" sz="1400" b="1" dirty="0" err="1">
                <a:solidFill>
                  <a:srgbClr val="025249"/>
                </a:solidFill>
                <a:latin typeface="Source Code Pro Semibold" charset="0"/>
                <a:ea typeface="Source Code Pro Semibold" charset="0"/>
                <a:cs typeface="Source Code Pro Semibold" charset="0"/>
              </a:rPr>
              <a:t>onSetPasswordHandler</a:t>
            </a:r>
            <a:r>
              <a:rPr lang="en-US" sz="1400" b="1" dirty="0">
                <a:solidFill>
                  <a:srgbClr val="025249"/>
                </a:solidFill>
                <a:latin typeface="Source Code Pro Semibold" charset="0"/>
                <a:ea typeface="Source Code Pro Semibold" charset="0"/>
                <a:cs typeface="Source Code Pro Semibold" charset="0"/>
              </a:rPr>
              <a:t>={</a:t>
            </a:r>
            <a:r>
              <a:rPr lang="en-US" sz="1400" b="1" dirty="0">
                <a:solidFill>
                  <a:srgbClr val="EF7D1D"/>
                </a:solidFill>
                <a:latin typeface="Source Code Pro Semibold" charset="0"/>
                <a:ea typeface="Source Code Pro Semibold" charset="0"/>
                <a:cs typeface="Source Code Pro Semibold" charset="0"/>
              </a:rPr>
              <a:t>p=&gt;</a:t>
            </a:r>
            <a:r>
              <a:rPr lang="en-US" sz="1400" b="1" dirty="0" err="1" smtClean="0">
                <a:solidFill>
                  <a:srgbClr val="EF7D1D"/>
                </a:solidFill>
                <a:latin typeface="Source Code Pro Semibold" charset="0"/>
                <a:ea typeface="Source Code Pro Semibold" charset="0"/>
                <a:cs typeface="Source Code Pro Semibold" charset="0"/>
              </a:rPr>
              <a:t>this.setState</a:t>
            </a:r>
            <a:r>
              <a:rPr lang="en-US" sz="1400" b="1" dirty="0" smtClean="0">
                <a:solidFill>
                  <a:srgbClr val="EF7D1D"/>
                </a:solidFill>
                <a:latin typeface="Source Code Pro Semibold" charset="0"/>
                <a:ea typeface="Source Code Pro Semibold" charset="0"/>
                <a:cs typeface="Source Code Pro Semibold" charset="0"/>
              </a:rPr>
              <a:t>(. . .)</a:t>
            </a:r>
            <a:r>
              <a:rPr lang="en-US" sz="1400" b="1" dirty="0" smtClean="0">
                <a:solidFill>
                  <a:srgbClr val="025249"/>
                </a:solidFill>
                <a:latin typeface="Source Code Pro Semibold" charset="0"/>
                <a:ea typeface="Source Code Pro Semibold" charset="0"/>
                <a:cs typeface="Source Code Pro Semibold" charset="0"/>
              </a:rPr>
              <a:t>}</a:t>
            </a:r>
            <a:endParaRPr lang="en-US" sz="1400" b="1" dirty="0">
              <a:solidFill>
                <a:srgbClr val="025249"/>
              </a:solidFill>
              <a:latin typeface="Source Code Pro Semibold" charset="0"/>
              <a:ea typeface="Source Code Pro Semibold" charset="0"/>
              <a:cs typeface="Source Code Pro Semibold" charset="0"/>
            </a:endParaRPr>
          </a:p>
          <a:p>
            <a:r>
              <a:rPr lang="en-US" sz="1400" b="1" dirty="0">
                <a:solidFill>
                  <a:srgbClr val="025249"/>
                </a:solidFill>
                <a:latin typeface="Source Code Pro Semibold" charset="0"/>
                <a:ea typeface="Source Code Pro Semibold" charset="0"/>
                <a:cs typeface="Source Code Pro Semibold" charset="0"/>
              </a:rPr>
              <a:t>   /&gt;;</a:t>
            </a:r>
          </a:p>
          <a:p>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a:t>
            </a:r>
          </a:p>
          <a:p>
            <a:endParaRPr lang="en-US" sz="1400" b="1" dirty="0">
              <a:solidFill>
                <a:srgbClr val="025249"/>
              </a:solidFill>
              <a:latin typeface="Source Code Pro Semibold" charset="0"/>
              <a:ea typeface="Source Code Pro Semibold" charset="0"/>
              <a:cs typeface="Source Code Pro Semibold" charset="0"/>
            </a:endParaRPr>
          </a:p>
          <a:p>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class </a:t>
            </a:r>
            <a:r>
              <a:rPr lang="en-US" sz="1400" b="1" dirty="0" err="1">
                <a:solidFill>
                  <a:srgbClr val="41719C"/>
                </a:solidFill>
                <a:latin typeface="Source Code Pro Semibold" charset="0"/>
                <a:ea typeface="Source Code Pro Semibold" charset="0"/>
                <a:cs typeface="Source Code Pro Semibold" charset="0"/>
              </a:rPr>
              <a:t>PasswordForm</a:t>
            </a:r>
            <a:r>
              <a:rPr lang="en-US" sz="1400" b="1" dirty="0">
                <a:solidFill>
                  <a:srgbClr val="41719C"/>
                </a:solidFill>
                <a:latin typeface="Source Code Pro Semibold" charset="0"/>
                <a:ea typeface="Source Code Pro Semibold" charset="0"/>
                <a:cs typeface="Source Code Pro Semibold" charset="0"/>
              </a:rPr>
              <a:t> </a:t>
            </a:r>
            <a:r>
              <a:rPr lang="en-US" sz="1400" b="1" dirty="0">
                <a:solidFill>
                  <a:srgbClr val="025249"/>
                </a:solidFill>
                <a:latin typeface="Source Code Pro Semibold" charset="0"/>
                <a:ea typeface="Source Code Pro Semibold" charset="0"/>
                <a:cs typeface="Source Code Pro Semibold" charset="0"/>
              </a:rPr>
              <a:t>extends </a:t>
            </a:r>
            <a:r>
              <a:rPr lang="en-US" sz="1400" b="1" dirty="0" err="1">
                <a:solidFill>
                  <a:srgbClr val="025249"/>
                </a:solidFill>
                <a:latin typeface="Source Code Pro Semibold" charset="0"/>
                <a:ea typeface="Source Code Pro Semibold" charset="0"/>
                <a:cs typeface="Source Code Pro Semibold" charset="0"/>
              </a:rPr>
              <a:t>React.Component</a:t>
            </a:r>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 render() {</a:t>
            </a:r>
          </a:p>
          <a:p>
            <a:r>
              <a:rPr lang="en-US" sz="1400" b="1" dirty="0">
                <a:solidFill>
                  <a:srgbClr val="025249"/>
                </a:solidFill>
                <a:latin typeface="Source Code Pro Semibold" charset="0"/>
                <a:ea typeface="Source Code Pro Semibold" charset="0"/>
                <a:cs typeface="Source Code Pro Semibold" charset="0"/>
              </a:rPr>
              <a:t>  return . . .</a:t>
            </a:r>
          </a:p>
          <a:p>
            <a:r>
              <a:rPr lang="en-US" sz="1400" b="1" dirty="0">
                <a:solidFill>
                  <a:srgbClr val="025249"/>
                </a:solidFill>
                <a:latin typeface="Source Code Pro Semibold" charset="0"/>
                <a:ea typeface="Source Code Pro Semibold" charset="0"/>
                <a:cs typeface="Source Code Pro Semibold" charset="0"/>
              </a:rPr>
              <a:t>   &lt;input value=“. . .” </a:t>
            </a:r>
            <a:r>
              <a:rPr lang="en-US" sz="1400" b="1" dirty="0" err="1">
                <a:solidFill>
                  <a:srgbClr val="025249"/>
                </a:solidFill>
                <a:latin typeface="Source Code Pro Semibold" charset="0"/>
                <a:ea typeface="Source Code Pro Semibold" charset="0"/>
                <a:cs typeface="Source Code Pro Semibold" charset="0"/>
              </a:rPr>
              <a:t>onChange</a:t>
            </a:r>
            <a:r>
              <a:rPr lang="en-US" sz="1400" b="1" dirty="0">
                <a:solidFill>
                  <a:srgbClr val="025249"/>
                </a:solidFill>
                <a:latin typeface="Source Code Pro Semibold" charset="0"/>
                <a:ea typeface="Source Code Pro Semibold" charset="0"/>
                <a:cs typeface="Source Code Pro Semibold" charset="0"/>
              </a:rPr>
              <a:t>=“. . .” /&gt;</a:t>
            </a:r>
          </a:p>
          <a:p>
            <a:r>
              <a:rPr lang="en-US" sz="1400" b="1" dirty="0">
                <a:solidFill>
                  <a:srgbClr val="025249"/>
                </a:solidFill>
                <a:latin typeface="Source Code Pro Semibold" charset="0"/>
                <a:ea typeface="Source Code Pro Semibold" charset="0"/>
                <a:cs typeface="Source Code Pro Semibold" charset="0"/>
              </a:rPr>
              <a:t>   &lt;Button label=“Set new Password”</a:t>
            </a:r>
          </a:p>
          <a:p>
            <a:r>
              <a:rPr lang="en-US" sz="1400" b="1" dirty="0">
                <a:solidFill>
                  <a:srgbClr val="025249"/>
                </a:solidFill>
                <a:latin typeface="Source Code Pro Semibold" charset="0"/>
                <a:ea typeface="Source Code Pro Semibold" charset="0"/>
                <a:cs typeface="Source Code Pro Semibold" charset="0"/>
              </a:rPr>
              <a:t>     </a:t>
            </a:r>
            <a:r>
              <a:rPr lang="en-US" sz="1400" b="1" dirty="0" err="1">
                <a:solidFill>
                  <a:srgbClr val="025249"/>
                </a:solidFill>
                <a:latin typeface="Source Code Pro Semibold" charset="0"/>
                <a:ea typeface="Source Code Pro Semibold" charset="0"/>
                <a:cs typeface="Source Code Pro Semibold" charset="0"/>
              </a:rPr>
              <a:t>onClickHandler</a:t>
            </a:r>
            <a:r>
              <a:rPr lang="en-US" sz="1400" b="1" dirty="0">
                <a:solidFill>
                  <a:srgbClr val="025249"/>
                </a:solidFill>
                <a:latin typeface="Source Code Pro Semibold" charset="0"/>
                <a:ea typeface="Source Code Pro Semibold" charset="0"/>
                <a:cs typeface="Source Code Pro Semibold" charset="0"/>
              </a:rPr>
              <a:t>=</a:t>
            </a:r>
          </a:p>
          <a:p>
            <a:r>
              <a:rPr lang="en-US" sz="1400" b="1" dirty="0">
                <a:solidFill>
                  <a:srgbClr val="025249"/>
                </a:solidFill>
                <a:latin typeface="Source Code Pro Semibold" charset="0"/>
                <a:ea typeface="Source Code Pro Semibold" charset="0"/>
                <a:cs typeface="Source Code Pro Semibold" charset="0"/>
              </a:rPr>
              <a:t>       {()=&gt;</a:t>
            </a:r>
            <a:r>
              <a:rPr lang="en-US" sz="1400" b="1" dirty="0" err="1">
                <a:solidFill>
                  <a:srgbClr val="EF7D1D"/>
                </a:solidFill>
                <a:latin typeface="Source Code Pro Semibold" charset="0"/>
                <a:ea typeface="Source Code Pro Semibold" charset="0"/>
                <a:cs typeface="Source Code Pro Semibold" charset="0"/>
              </a:rPr>
              <a:t>this.props.onSetPasswordHandler</a:t>
            </a:r>
            <a:r>
              <a:rPr lang="en-US" sz="1400" b="1" dirty="0">
                <a:solidFill>
                  <a:srgbClr val="EF7D1D"/>
                </a:solidFill>
                <a:latin typeface="Source Code Pro Semibold" charset="0"/>
                <a:ea typeface="Source Code Pro Semibold" charset="0"/>
                <a:cs typeface="Source Code Pro Semibold" charset="0"/>
              </a:rPr>
              <a:t>(</a:t>
            </a:r>
            <a:r>
              <a:rPr lang="en-US" sz="1400" b="1" dirty="0" err="1">
                <a:solidFill>
                  <a:srgbClr val="EF7D1D"/>
                </a:solidFill>
                <a:latin typeface="Source Code Pro Semibold" charset="0"/>
                <a:ea typeface="Source Code Pro Semibold" charset="0"/>
                <a:cs typeface="Source Code Pro Semibold" charset="0"/>
              </a:rPr>
              <a:t>this.state.password</a:t>
            </a:r>
            <a:r>
              <a:rPr lang="en-US" sz="1400" b="1" dirty="0">
                <a:solidFill>
                  <a:srgbClr val="EF7D1D"/>
                </a:solidFill>
                <a:latin typeface="Source Code Pro Semibold" charset="0"/>
                <a:ea typeface="Source Code Pro Semibold" charset="0"/>
                <a:cs typeface="Source Code Pro Semibold" charset="0"/>
              </a:rPr>
              <a:t>)</a:t>
            </a:r>
            <a:r>
              <a:rPr lang="en-US" sz="1400" b="1" dirty="0">
                <a:solidFill>
                  <a:srgbClr val="025249"/>
                </a:solidFill>
                <a:latin typeface="Source Code Pro Semibold" charset="0"/>
                <a:ea typeface="Source Code Pro Semibold" charset="0"/>
                <a:cs typeface="Source Code Pro Semibold" charset="0"/>
              </a:rPr>
              <a:t>}</a:t>
            </a:r>
          </a:p>
          <a:p>
            <a:r>
              <a:rPr lang="en-US" sz="1400" b="1" dirty="0">
                <a:solidFill>
                  <a:srgbClr val="025249"/>
                </a:solidFill>
                <a:latin typeface="Source Code Pro Semibold" charset="0"/>
                <a:ea typeface="Source Code Pro Semibold" charset="0"/>
                <a:cs typeface="Source Code Pro Semibold" charset="0"/>
              </a:rPr>
              <a:t>   /&gt;</a:t>
            </a:r>
          </a:p>
          <a:p>
            <a:r>
              <a:rPr lang="en-US" sz="1400" b="1" dirty="0">
                <a:solidFill>
                  <a:srgbClr val="025249"/>
                </a:solidFill>
                <a:latin typeface="Source Code Pro Semibold" charset="0"/>
                <a:ea typeface="Source Code Pro Semibold" charset="0"/>
                <a:cs typeface="Source Code Pro Semibold" charset="0"/>
              </a:rPr>
              <a:t> }</a:t>
            </a:r>
          </a:p>
          <a:p>
            <a:r>
              <a:rPr lang="en-US" sz="1400" b="1" dirty="0">
                <a:solidFill>
                  <a:srgbClr val="025249"/>
                </a:solidFill>
                <a:latin typeface="Source Code Pro Semibold" charset="0"/>
                <a:ea typeface="Source Code Pro Semibold" charset="0"/>
                <a:cs typeface="Source Code Pro Semibold" charset="0"/>
              </a:rPr>
              <a:t>}</a:t>
            </a:r>
          </a:p>
          <a:p>
            <a:endParaRPr lang="en-US" sz="1400" b="1" dirty="0">
              <a:solidFill>
                <a:srgbClr val="025249"/>
              </a:solidFill>
              <a:latin typeface="Source Code Pro Semibold" charset="0"/>
              <a:ea typeface="Source Code Pro Semibold" charset="0"/>
              <a:cs typeface="Source Code Pro Semibold" charset="0"/>
            </a:endParaRPr>
          </a:p>
          <a:p>
            <a:r>
              <a:rPr lang="en-US" sz="1400" b="1" dirty="0" err="1">
                <a:solidFill>
                  <a:srgbClr val="41719C"/>
                </a:solidFill>
                <a:latin typeface="Source Code Pro Semibold" charset="0"/>
                <a:ea typeface="Source Code Pro Semibold" charset="0"/>
                <a:cs typeface="Source Code Pro Semibold" charset="0"/>
              </a:rPr>
              <a:t>PasswordForm.propTypes</a:t>
            </a:r>
            <a:r>
              <a:rPr lang="en-US" sz="1400" b="1" dirty="0">
                <a:solidFill>
                  <a:srgbClr val="025249"/>
                </a:solidFill>
                <a:latin typeface="Source Code Pro Semibold" charset="0"/>
                <a:ea typeface="Source Code Pro Semibold" charset="0"/>
                <a:cs typeface="Source Code Pro Semibold" charset="0"/>
              </a:rPr>
              <a:t> = {</a:t>
            </a:r>
          </a:p>
          <a:p>
            <a:r>
              <a:rPr lang="en-US" sz="1400" b="1" dirty="0">
                <a:solidFill>
                  <a:srgbClr val="025249"/>
                </a:solidFill>
                <a:latin typeface="Source Code Pro Semibold" charset="0"/>
                <a:ea typeface="Source Code Pro Semibold" charset="0"/>
                <a:cs typeface="Source Code Pro Semibold" charset="0"/>
              </a:rPr>
              <a:t> </a:t>
            </a:r>
            <a:r>
              <a:rPr lang="en-US" sz="1400" b="1" dirty="0" err="1">
                <a:solidFill>
                  <a:srgbClr val="025249"/>
                </a:solidFill>
                <a:latin typeface="Source Code Pro Semibold" charset="0"/>
                <a:ea typeface="Source Code Pro Semibold" charset="0"/>
                <a:cs typeface="Source Code Pro Semibold" charset="0"/>
              </a:rPr>
              <a:t>onSetPasswordHandler</a:t>
            </a:r>
            <a:r>
              <a:rPr lang="en-US" sz="1400" b="1" dirty="0">
                <a:solidFill>
                  <a:srgbClr val="025249"/>
                </a:solidFill>
                <a:latin typeface="Source Code Pro Semibold" charset="0"/>
                <a:ea typeface="Source Code Pro Semibold" charset="0"/>
                <a:cs typeface="Source Code Pro Semibold" charset="0"/>
              </a:rPr>
              <a:t>: </a:t>
            </a:r>
            <a:r>
              <a:rPr lang="en-US" sz="1400" b="1" dirty="0" err="1">
                <a:solidFill>
                  <a:srgbClr val="025249"/>
                </a:solidFill>
                <a:latin typeface="Source Code Pro Semibold" charset="0"/>
                <a:ea typeface="Source Code Pro Semibold" charset="0"/>
                <a:cs typeface="Source Code Pro Semibold" charset="0"/>
              </a:rPr>
              <a:t>React.PropTypes.func.isRequired</a:t>
            </a:r>
            <a:endParaRPr lang="en-US" sz="1400" b="1" dirty="0">
              <a:solidFill>
                <a:srgbClr val="025249"/>
              </a:solidFill>
              <a:latin typeface="Source Code Pro Semibold" charset="0"/>
              <a:ea typeface="Source Code Pro Semibold" charset="0"/>
              <a:cs typeface="Source Code Pro Semibold" charset="0"/>
            </a:endParaRPr>
          </a:p>
          <a:p>
            <a:r>
              <a:rPr lang="en-US" sz="1400" b="1" dirty="0">
                <a:solidFill>
                  <a:srgbClr val="025249"/>
                </a:solidFill>
                <a:latin typeface="Source Code Pro Semibold" charset="0"/>
                <a:ea typeface="Source Code Pro Semibold" charset="0"/>
                <a:cs typeface="Source Code Pro Semibold" charset="0"/>
              </a:rPr>
              <a:t>}</a:t>
            </a:r>
          </a:p>
        </p:txBody>
      </p:sp>
      <p:sp>
        <p:nvSpPr>
          <p:cNvPr id="4" name="Rechteck 3"/>
          <p:cNvSpPr/>
          <p:nvPr/>
        </p:nvSpPr>
        <p:spPr>
          <a:xfrm>
            <a:off x="0" y="2086991"/>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 Callback-Funktion übergeben</a:t>
            </a:r>
            <a:endParaRPr lang="de-DE" sz="1400" b="1" dirty="0">
              <a:solidFill>
                <a:srgbClr val="025249"/>
              </a:solidFill>
              <a:latin typeface="Source Sans Pro Semibold" charset="0"/>
              <a:ea typeface="Source Sans Pro Semibold" charset="0"/>
              <a:cs typeface="Source Sans Pro Semibold" charset="0"/>
            </a:endParaRPr>
          </a:p>
        </p:txBody>
      </p:sp>
      <p:sp>
        <p:nvSpPr>
          <p:cNvPr id="5" name="Rechteck 4"/>
          <p:cNvSpPr/>
          <p:nvPr/>
        </p:nvSpPr>
        <p:spPr>
          <a:xfrm>
            <a:off x="0" y="4533900"/>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 </a:t>
            </a:r>
            <a:r>
              <a:rPr lang="de-DE" sz="1400" b="1" dirty="0" smtClean="0">
                <a:solidFill>
                  <a:srgbClr val="025249"/>
                </a:solidFill>
                <a:latin typeface="Source Sans Pro Semibold" charset="0"/>
                <a:ea typeface="Source Sans Pro Semibold" charset="0"/>
                <a:cs typeface="Source Sans Pro Semibold" charset="0"/>
              </a:rPr>
              <a:t>Callback-Funktion aufrufen</a:t>
            </a:r>
            <a:endParaRPr lang="de-DE" sz="1400" b="1" dirty="0">
              <a:solidFill>
                <a:srgbClr val="025249"/>
              </a:solidFill>
              <a:latin typeface="Source Sans Pro Semibold" charset="0"/>
              <a:ea typeface="Source Sans Pro Semibold" charset="0"/>
              <a:cs typeface="Source Sans Pro Semibold" charset="0"/>
            </a:endParaRPr>
          </a:p>
        </p:txBody>
      </p:sp>
      <p:cxnSp>
        <p:nvCxnSpPr>
          <p:cNvPr id="6" name="Gerade Verbindung 5"/>
          <p:cNvCxnSpPr/>
          <p:nvPr/>
        </p:nvCxnSpPr>
        <p:spPr>
          <a:xfrm>
            <a:off x="7823962" y="2561311"/>
            <a:ext cx="0" cy="1972589"/>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7" name="Rechteck 6"/>
          <p:cNvSpPr/>
          <p:nvPr/>
        </p:nvSpPr>
        <p:spPr>
          <a:xfrm>
            <a:off x="7244032" y="294474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a:t>
            </a:r>
            <a:r>
              <a:rPr lang="de-DE" sz="1300" b="1" dirty="0" err="1" smtClean="0">
                <a:solidFill>
                  <a:srgbClr val="EF7D1D"/>
                </a:solidFill>
                <a:latin typeface="Source Sans Pro Semibold" charset="0"/>
                <a:ea typeface="Source Sans Pro Semibold" charset="0"/>
                <a:cs typeface="Source Sans Pro Semibold" charset="0"/>
              </a:rPr>
              <a:t>event</a:t>
            </a:r>
            <a:r>
              <a:rPr lang="de-DE" sz="1300" b="1" dirty="0" smtClean="0">
                <a:solidFill>
                  <a:srgbClr val="EF7D1D"/>
                </a:solidFill>
                <a:latin typeface="Source Sans Pro Semibold" charset="0"/>
                <a:ea typeface="Source Sans Pro Semibold" charset="0"/>
                <a:cs typeface="Source Sans Pro Semibold" charset="0"/>
              </a:rPr>
              <a:t>“</a:t>
            </a:r>
            <a:endParaRPr lang="de-DE" sz="1300"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a:off x="7150862" y="1551936"/>
            <a:ext cx="0" cy="535055"/>
          </a:xfrm>
          <a:prstGeom prst="line">
            <a:avLst/>
          </a:prstGeom>
          <a:ln w="25400">
            <a:solidFill>
              <a:srgbClr val="EF7D1D"/>
            </a:solidFill>
            <a:prstDash val="dash"/>
            <a:headEnd type="none" w="lg" len="lg"/>
            <a:tailEnd type="none"/>
          </a:ln>
        </p:spPr>
        <p:style>
          <a:lnRef idx="1">
            <a:schemeClr val="accent1"/>
          </a:lnRef>
          <a:fillRef idx="0">
            <a:schemeClr val="accent1"/>
          </a:fillRef>
          <a:effectRef idx="0">
            <a:schemeClr val="accent1"/>
          </a:effectRef>
          <a:fontRef idx="minor">
            <a:schemeClr val="tx1"/>
          </a:fontRef>
        </p:style>
      </p:cxnSp>
      <p:cxnSp>
        <p:nvCxnSpPr>
          <p:cNvPr id="17" name="Gerade Verbindung 16"/>
          <p:cNvCxnSpPr/>
          <p:nvPr/>
        </p:nvCxnSpPr>
        <p:spPr>
          <a:xfrm>
            <a:off x="4368800" y="1571130"/>
            <a:ext cx="2756662"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15" name="Rechteck 14"/>
          <p:cNvSpPr/>
          <p:nvPr/>
        </p:nvSpPr>
        <p:spPr>
          <a:xfrm>
            <a:off x="5115465" y="1424936"/>
            <a:ext cx="1159860" cy="292388"/>
          </a:xfrm>
          <a:prstGeom prst="rect">
            <a:avLst/>
          </a:prstGeom>
          <a:ln>
            <a:solidFill>
              <a:srgbClr val="EF7D1D"/>
            </a:solidFill>
          </a:ln>
        </p:spPr>
        <p:txBody>
          <a:bodyPr wrap="square">
            <a:spAutoFit/>
          </a:bodyPr>
          <a:lstStyle/>
          <a:p>
            <a:pPr algn="ctr"/>
            <a:r>
              <a:rPr lang="de-DE" sz="1300" b="1" smtClean="0">
                <a:solidFill>
                  <a:srgbClr val="EF7D1D"/>
                </a:solidFill>
                <a:latin typeface="Source Sans Pro Semibold" charset="0"/>
                <a:ea typeface="Source Sans Pro Semibold" charset="0"/>
                <a:cs typeface="Source Sans Pro Semibold" charset="0"/>
              </a:rPr>
              <a:t>Rendern</a:t>
            </a:r>
            <a:endParaRPr lang="de-DE" sz="1300" b="1" dirty="0">
              <a:solidFill>
                <a:srgbClr val="EF7D1D"/>
              </a:solidFill>
              <a:latin typeface="Source Sans Pro Semibold" charset="0"/>
              <a:ea typeface="Source Sans Pro Semibold" charset="0"/>
              <a:cs typeface="Source Sans Pro Semibold" charset="0"/>
            </a:endParaRPr>
          </a:p>
        </p:txBody>
      </p:sp>
      <p:sp>
        <p:nvSpPr>
          <p:cNvPr id="20" name="Rechteck 19"/>
          <p:cNvSpPr/>
          <p:nvPr/>
        </p:nvSpPr>
        <p:spPr>
          <a:xfrm>
            <a:off x="0" y="5905500"/>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 Callback-Funktion angeben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20703929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Ausblick</a:t>
            </a:r>
            <a:endParaRPr lang="de-DE" dirty="0"/>
          </a:p>
        </p:txBody>
      </p:sp>
    </p:spTree>
    <p:extLst>
      <p:ext uri="{BB962C8B-B14F-4D97-AF65-F5344CB8AC3E}">
        <p14:creationId xmlns:p14="http://schemas.microsoft.com/office/powerpoint/2010/main" val="50732562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Serverseitiges Rendern (1)</a:t>
            </a:r>
            <a:endParaRPr lang="de-DE" dirty="0"/>
          </a:p>
        </p:txBody>
      </p:sp>
      <p:sp>
        <p:nvSpPr>
          <p:cNvPr id="5" name="Rechteck 4"/>
          <p:cNvSpPr/>
          <p:nvPr/>
        </p:nvSpPr>
        <p:spPr>
          <a:xfrm>
            <a:off x="190500" y="2211844"/>
            <a:ext cx="9525000" cy="2677656"/>
          </a:xfrm>
          <a:prstGeom prst="rect">
            <a:avLst/>
          </a:prstGeom>
        </p:spPr>
        <p:txBody>
          <a:bodyPr wrap="square">
            <a:spAutoFit/>
          </a:bodyPr>
          <a:lstStyle/>
          <a:p>
            <a:r>
              <a:rPr lang="de-DE" dirty="0" err="1" smtClean="0">
                <a:solidFill>
                  <a:srgbClr val="025249"/>
                </a:solidFill>
                <a:latin typeface="Source Code Pro Medium" charset="0"/>
                <a:ea typeface="Source Code Pro Medium" charset="0"/>
                <a:cs typeface="Source Code Pro Medium" charset="0"/>
              </a:rPr>
              <a:t>import</a:t>
            </a:r>
            <a:r>
              <a:rPr lang="de-DE" dirty="0" smtClean="0">
                <a:solidFill>
                  <a:srgbClr val="025249"/>
                </a:solidFill>
                <a:latin typeface="Source Code Pro Medium" charset="0"/>
                <a:ea typeface="Source Code Pro Medium" charset="0"/>
                <a:cs typeface="Source Code Pro Medium" charset="0"/>
              </a:rPr>
              <a:t> </a:t>
            </a:r>
            <a:r>
              <a:rPr lang="de-DE" dirty="0" err="1" smtClean="0">
                <a:solidFill>
                  <a:srgbClr val="025249"/>
                </a:solidFill>
                <a:latin typeface="Source Code Pro Medium" charset="0"/>
                <a:ea typeface="Source Code Pro Medium" charset="0"/>
                <a:cs typeface="Source Code Pro Medium" charset="0"/>
              </a:rPr>
              <a:t>React</a:t>
            </a:r>
            <a:r>
              <a:rPr lang="de-DE" dirty="0" smtClean="0">
                <a:solidFill>
                  <a:srgbClr val="025249"/>
                </a:solidFill>
                <a:latin typeface="Source Code Pro Medium" charset="0"/>
                <a:ea typeface="Source Code Pro Medium" charset="0"/>
                <a:cs typeface="Source Code Pro Medium" charset="0"/>
              </a:rPr>
              <a:t> </a:t>
            </a:r>
            <a:r>
              <a:rPr lang="de-DE" dirty="0" err="1" smtClean="0">
                <a:solidFill>
                  <a:srgbClr val="025249"/>
                </a:solidFill>
                <a:latin typeface="Source Code Pro Medium" charset="0"/>
                <a:ea typeface="Source Code Pro Medium" charset="0"/>
                <a:cs typeface="Source Code Pro Medium" charset="0"/>
              </a:rPr>
              <a:t>from</a:t>
            </a:r>
            <a:r>
              <a:rPr lang="de-DE" dirty="0" smtClean="0">
                <a:solidFill>
                  <a:srgbClr val="025249"/>
                </a:solidFill>
                <a:latin typeface="Source Code Pro Medium" charset="0"/>
                <a:ea typeface="Source Code Pro Medium" charset="0"/>
                <a:cs typeface="Source Code Pro Medium" charset="0"/>
              </a:rPr>
              <a:t> '</a:t>
            </a:r>
            <a:r>
              <a:rPr lang="de-DE" dirty="0" err="1" smtClean="0">
                <a:solidFill>
                  <a:srgbClr val="025249"/>
                </a:solidFill>
                <a:latin typeface="Source Code Pro Medium" charset="0"/>
                <a:ea typeface="Source Code Pro Medium" charset="0"/>
                <a:cs typeface="Source Code Pro Medium" charset="0"/>
              </a:rPr>
              <a:t>react</a:t>
            </a:r>
            <a:r>
              <a:rPr lang="de-DE" dirty="0" smtClean="0">
                <a:solidFill>
                  <a:srgbClr val="025249"/>
                </a:solidFill>
                <a:latin typeface="Source Code Pro Medium" charset="0"/>
                <a:ea typeface="Source Code Pro Medium" charset="0"/>
                <a:cs typeface="Source Code Pro Medium" charset="0"/>
              </a:rPr>
              <a:t>';</a:t>
            </a:r>
            <a:br>
              <a:rPr lang="de-DE" dirty="0" smtClean="0">
                <a:solidFill>
                  <a:srgbClr val="025249"/>
                </a:solidFill>
                <a:latin typeface="Source Code Pro Medium" charset="0"/>
                <a:ea typeface="Source Code Pro Medium" charset="0"/>
                <a:cs typeface="Source Code Pro Medium" charset="0"/>
              </a:rPr>
            </a:br>
            <a:r>
              <a:rPr lang="de-DE" dirty="0" err="1" smtClean="0">
                <a:solidFill>
                  <a:srgbClr val="EF7D1D"/>
                </a:solidFill>
                <a:latin typeface="Source Code Pro Medium" charset="0"/>
                <a:ea typeface="Source Code Pro Medium" charset="0"/>
                <a:cs typeface="Source Code Pro Medium" charset="0"/>
              </a:rPr>
              <a:t>import</a:t>
            </a:r>
            <a:r>
              <a:rPr lang="de-DE" dirty="0" smtClean="0">
                <a:solidFill>
                  <a:srgbClr val="EF7D1D"/>
                </a:solidFill>
                <a:latin typeface="Source Code Pro Medium" charset="0"/>
                <a:ea typeface="Source Code Pro Medium" charset="0"/>
                <a:cs typeface="Source Code Pro Medium" charset="0"/>
              </a:rPr>
              <a:t> </a:t>
            </a:r>
            <a:r>
              <a:rPr lang="de-DE" dirty="0" err="1" smtClean="0">
                <a:solidFill>
                  <a:srgbClr val="EF7D1D"/>
                </a:solidFill>
                <a:latin typeface="Source Code Pro Medium" charset="0"/>
                <a:ea typeface="Source Code Pro Medium" charset="0"/>
                <a:cs typeface="Source Code Pro Medium" charset="0"/>
              </a:rPr>
              <a:t>ReactDOM</a:t>
            </a:r>
            <a:r>
              <a:rPr lang="de-DE" dirty="0" smtClean="0">
                <a:solidFill>
                  <a:srgbClr val="EF7D1D"/>
                </a:solidFill>
                <a:latin typeface="Source Code Pro Medium" charset="0"/>
                <a:ea typeface="Source Code Pro Medium" charset="0"/>
                <a:cs typeface="Source Code Pro Medium" charset="0"/>
              </a:rPr>
              <a:t> </a:t>
            </a:r>
            <a:r>
              <a:rPr lang="de-DE" dirty="0" err="1" smtClean="0">
                <a:solidFill>
                  <a:srgbClr val="EF7D1D"/>
                </a:solidFill>
                <a:latin typeface="Source Code Pro Medium" charset="0"/>
                <a:ea typeface="Source Code Pro Medium" charset="0"/>
                <a:cs typeface="Source Code Pro Medium" charset="0"/>
              </a:rPr>
              <a:t>from</a:t>
            </a:r>
            <a:r>
              <a:rPr lang="de-DE" dirty="0" smtClean="0">
                <a:solidFill>
                  <a:srgbClr val="EF7D1D"/>
                </a:solidFill>
                <a:latin typeface="Source Code Pro Medium" charset="0"/>
                <a:ea typeface="Source Code Pro Medium" charset="0"/>
                <a:cs typeface="Source Code Pro Medium" charset="0"/>
              </a:rPr>
              <a:t> '</a:t>
            </a:r>
            <a:r>
              <a:rPr lang="de-DE" dirty="0" err="1" smtClean="0">
                <a:solidFill>
                  <a:srgbClr val="EF7D1D"/>
                </a:solidFill>
                <a:latin typeface="Source Code Pro Medium" charset="0"/>
                <a:ea typeface="Source Code Pro Medium" charset="0"/>
                <a:cs typeface="Source Code Pro Medium" charset="0"/>
              </a:rPr>
              <a:t>react</a:t>
            </a:r>
            <a:r>
              <a:rPr lang="de-DE" dirty="0" smtClean="0">
                <a:solidFill>
                  <a:srgbClr val="EF7D1D"/>
                </a:solidFill>
                <a:latin typeface="Source Code Pro Medium" charset="0"/>
                <a:ea typeface="Source Code Pro Medium" charset="0"/>
                <a:cs typeface="Source Code Pro Medium" charset="0"/>
              </a:rPr>
              <a:t>-dom';</a:t>
            </a:r>
            <a:br>
              <a:rPr lang="de-DE" dirty="0" smtClean="0">
                <a:solidFill>
                  <a:srgbClr val="EF7D1D"/>
                </a:solidFill>
                <a:latin typeface="Source Code Pro Medium" charset="0"/>
                <a:ea typeface="Source Code Pro Medium" charset="0"/>
                <a:cs typeface="Source Code Pro Medium" charset="0"/>
              </a:rPr>
            </a:br>
            <a:r>
              <a:rPr lang="de-DE" dirty="0" smtClean="0">
                <a:solidFill>
                  <a:srgbClr val="025249"/>
                </a:solidFill>
                <a:latin typeface="Source Code Pro Medium" charset="0"/>
                <a:ea typeface="Source Code Pro Medium" charset="0"/>
                <a:cs typeface="Source Code Pro Medium" charset="0"/>
              </a:rPr>
              <a:t/>
            </a:r>
            <a:br>
              <a:rPr lang="de-DE" dirty="0" smtClean="0">
                <a:solidFill>
                  <a:srgbClr val="025249"/>
                </a:solidFill>
                <a:latin typeface="Source Code Pro Medium" charset="0"/>
                <a:ea typeface="Source Code Pro Medium" charset="0"/>
                <a:cs typeface="Source Code Pro Medium" charset="0"/>
              </a:rPr>
            </a:br>
            <a:r>
              <a:rPr lang="de-DE" dirty="0" err="1" smtClean="0">
                <a:solidFill>
                  <a:srgbClr val="025249"/>
                </a:solidFill>
                <a:latin typeface="Source Code Pro Medium" charset="0"/>
                <a:ea typeface="Source Code Pro Medium" charset="0"/>
                <a:cs typeface="Source Code Pro Medium" charset="0"/>
              </a:rPr>
              <a:t>import</a:t>
            </a:r>
            <a:r>
              <a:rPr lang="de-DE" dirty="0" smtClean="0">
                <a:solidFill>
                  <a:srgbClr val="025249"/>
                </a:solidFill>
                <a:latin typeface="Source Code Pro Medium" charset="0"/>
                <a:ea typeface="Source Code Pro Medium" charset="0"/>
                <a:cs typeface="Source Code Pro Medium" charset="0"/>
              </a:rPr>
              <a:t> </a:t>
            </a:r>
            <a:r>
              <a:rPr lang="de-DE" dirty="0" err="1" smtClean="0">
                <a:solidFill>
                  <a:srgbClr val="025249"/>
                </a:solidFill>
                <a:latin typeface="Source Code Pro Medium" charset="0"/>
                <a:ea typeface="Source Code Pro Medium" charset="0"/>
                <a:cs typeface="Source Code Pro Medium" charset="0"/>
              </a:rPr>
              <a:t>PasswordView</a:t>
            </a:r>
            <a:r>
              <a:rPr lang="de-DE" dirty="0" smtClean="0">
                <a:solidFill>
                  <a:srgbClr val="025249"/>
                </a:solidFill>
                <a:latin typeface="Source Code Pro Medium" charset="0"/>
                <a:ea typeface="Source Code Pro Medium" charset="0"/>
                <a:cs typeface="Source Code Pro Medium" charset="0"/>
              </a:rPr>
              <a:t> </a:t>
            </a:r>
            <a:r>
              <a:rPr lang="de-DE" dirty="0" err="1" smtClean="0">
                <a:solidFill>
                  <a:srgbClr val="025249"/>
                </a:solidFill>
                <a:latin typeface="Source Code Pro Medium" charset="0"/>
                <a:ea typeface="Source Code Pro Medium" charset="0"/>
                <a:cs typeface="Source Code Pro Medium" charset="0"/>
              </a:rPr>
              <a:t>from</a:t>
            </a:r>
            <a:r>
              <a:rPr lang="de-DE" dirty="0" smtClean="0">
                <a:solidFill>
                  <a:srgbClr val="025249"/>
                </a:solidFill>
                <a:latin typeface="Source Code Pro Medium" charset="0"/>
                <a:ea typeface="Source Code Pro Medium" charset="0"/>
                <a:cs typeface="Source Code Pro Medium" charset="0"/>
              </a:rPr>
              <a:t> './</a:t>
            </a:r>
            <a:r>
              <a:rPr lang="de-DE" dirty="0" err="1" smtClean="0">
                <a:solidFill>
                  <a:srgbClr val="025249"/>
                </a:solidFill>
                <a:latin typeface="Source Code Pro Medium" charset="0"/>
                <a:ea typeface="Source Code Pro Medium" charset="0"/>
                <a:cs typeface="Source Code Pro Medium" charset="0"/>
              </a:rPr>
              <a:t>components</a:t>
            </a:r>
            <a:r>
              <a:rPr lang="de-DE" dirty="0" smtClean="0">
                <a:solidFill>
                  <a:srgbClr val="025249"/>
                </a:solidFill>
                <a:latin typeface="Source Code Pro Medium" charset="0"/>
                <a:ea typeface="Source Code Pro Medium" charset="0"/>
                <a:cs typeface="Source Code Pro Medium" charset="0"/>
              </a:rPr>
              <a:t>/</a:t>
            </a:r>
            <a:r>
              <a:rPr lang="de-DE" dirty="0" err="1" smtClean="0">
                <a:solidFill>
                  <a:srgbClr val="025249"/>
                </a:solidFill>
                <a:latin typeface="Source Code Pro Medium" charset="0"/>
                <a:ea typeface="Source Code Pro Medium" charset="0"/>
                <a:cs typeface="Source Code Pro Medium" charset="0"/>
              </a:rPr>
              <a:t>PasswordView</a:t>
            </a:r>
            <a:r>
              <a:rPr lang="de-DE" dirty="0" smtClean="0">
                <a:solidFill>
                  <a:srgbClr val="025249"/>
                </a:solidFill>
                <a:latin typeface="Source Code Pro Medium" charset="0"/>
                <a:ea typeface="Source Code Pro Medium" charset="0"/>
                <a:cs typeface="Source Code Pro Medium" charset="0"/>
              </a:rPr>
              <a:t>';</a:t>
            </a:r>
            <a:br>
              <a:rPr lang="de-DE" dirty="0" smtClean="0">
                <a:solidFill>
                  <a:srgbClr val="025249"/>
                </a:solidFill>
                <a:latin typeface="Source Code Pro Medium" charset="0"/>
                <a:ea typeface="Source Code Pro Medium" charset="0"/>
                <a:cs typeface="Source Code Pro Medium" charset="0"/>
              </a:rPr>
            </a:br>
            <a:r>
              <a:rPr lang="de-DE" dirty="0" smtClean="0">
                <a:solidFill>
                  <a:srgbClr val="025249"/>
                </a:solidFill>
                <a:latin typeface="Source Code Pro Medium" charset="0"/>
                <a:ea typeface="Source Code Pro Medium" charset="0"/>
                <a:cs typeface="Source Code Pro Medium" charset="0"/>
              </a:rPr>
              <a:t/>
            </a:r>
            <a:br>
              <a:rPr lang="de-DE" dirty="0" smtClean="0">
                <a:solidFill>
                  <a:srgbClr val="025249"/>
                </a:solidFill>
                <a:latin typeface="Source Code Pro Medium" charset="0"/>
                <a:ea typeface="Source Code Pro Medium" charset="0"/>
                <a:cs typeface="Source Code Pro Medium" charset="0"/>
              </a:rPr>
            </a:br>
            <a:r>
              <a:rPr lang="de-DE" dirty="0" err="1">
                <a:solidFill>
                  <a:srgbClr val="EF7D1D"/>
                </a:solidFill>
                <a:latin typeface="Source Code Pro Medium" charset="0"/>
                <a:ea typeface="Source Code Pro Medium" charset="0"/>
                <a:cs typeface="Source Code Pro Medium" charset="0"/>
              </a:rPr>
              <a:t>ReactDOM.render</a:t>
            </a:r>
            <a:r>
              <a:rPr lang="de-DE" dirty="0">
                <a:solidFill>
                  <a:srgbClr val="025249"/>
                </a:solidFill>
                <a:latin typeface="Source Code Pro Medium" charset="0"/>
                <a:ea typeface="Source Code Pro Medium" charset="0"/>
                <a:cs typeface="Source Code Pro Medium" charset="0"/>
              </a:rPr>
              <a:t>(</a:t>
            </a:r>
          </a:p>
          <a:p>
            <a:r>
              <a:rPr lang="de-DE" dirty="0">
                <a:solidFill>
                  <a:srgbClr val="025249"/>
                </a:solidFill>
                <a:latin typeface="Source Code Pro Medium" charset="0"/>
                <a:ea typeface="Source Code Pro Medium" charset="0"/>
                <a:cs typeface="Source Code Pro Medium" charset="0"/>
              </a:rPr>
              <a:t>  </a:t>
            </a:r>
            <a:r>
              <a:rPr lang="de-DE" dirty="0" smtClean="0">
                <a:solidFill>
                  <a:srgbClr val="025249"/>
                </a:solidFill>
                <a:latin typeface="Source Code Pro Medium" charset="0"/>
                <a:ea typeface="Source Code Pro Medium" charset="0"/>
                <a:cs typeface="Source Code Pro Medium" charset="0"/>
              </a:rPr>
              <a:t>&lt;</a:t>
            </a:r>
            <a:r>
              <a:rPr lang="de-DE" dirty="0" err="1" smtClean="0">
                <a:solidFill>
                  <a:srgbClr val="025249"/>
                </a:solidFill>
                <a:latin typeface="Source Code Pro Medium" charset="0"/>
                <a:ea typeface="Source Code Pro Medium" charset="0"/>
                <a:cs typeface="Source Code Pro Medium" charset="0"/>
              </a:rPr>
              <a:t>PasswordView</a:t>
            </a:r>
            <a:r>
              <a:rPr lang="de-DE" dirty="0" smtClean="0">
                <a:solidFill>
                  <a:srgbClr val="025249"/>
                </a:solidFill>
                <a:latin typeface="Source Code Pro Medium" charset="0"/>
                <a:ea typeface="Source Code Pro Medium" charset="0"/>
                <a:cs typeface="Source Code Pro Medium" charset="0"/>
              </a:rPr>
              <a:t> /&gt;,   </a:t>
            </a:r>
            <a:endParaRPr lang="de-DE" dirty="0">
              <a:solidFill>
                <a:srgbClr val="025249"/>
              </a:solidFill>
              <a:latin typeface="Source Code Pro Medium" charset="0"/>
              <a:ea typeface="Source Code Pro Medium" charset="0"/>
              <a:cs typeface="Source Code Pro Medium" charset="0"/>
            </a:endParaRPr>
          </a:p>
          <a:p>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document.getElementById</a:t>
            </a:r>
            <a:r>
              <a:rPr lang="de-DE" dirty="0">
                <a:solidFill>
                  <a:srgbClr val="025249"/>
                </a:solidFill>
                <a:latin typeface="Source Code Pro Medium" charset="0"/>
                <a:ea typeface="Source Code Pro Medium" charset="0"/>
                <a:cs typeface="Source Code Pro Medium" charset="0"/>
              </a:rPr>
              <a:t>('</a:t>
            </a:r>
            <a:r>
              <a:rPr lang="de-DE" dirty="0" err="1">
                <a:solidFill>
                  <a:srgbClr val="025249"/>
                </a:solidFill>
                <a:latin typeface="Source Code Pro Medium" charset="0"/>
                <a:ea typeface="Source Code Pro Medium" charset="0"/>
                <a:cs typeface="Source Code Pro Medium" charset="0"/>
              </a:rPr>
              <a:t>mount</a:t>
            </a:r>
            <a:r>
              <a:rPr lang="de-DE" dirty="0">
                <a:solidFill>
                  <a:srgbClr val="025249"/>
                </a:solidFill>
                <a:latin typeface="Source Code Pro Medium" charset="0"/>
                <a:ea typeface="Source Code Pro Medium" charset="0"/>
                <a:cs typeface="Source Code Pro Medium" charset="0"/>
              </a:rPr>
              <a:t>')</a:t>
            </a:r>
          </a:p>
          <a:p>
            <a:r>
              <a:rPr lang="de-DE" dirty="0">
                <a:solidFill>
                  <a:srgbClr val="025249"/>
                </a:solidFill>
                <a:latin typeface="Source Code Pro Medium" charset="0"/>
                <a:ea typeface="Source Code Pro Medium" charset="0"/>
                <a:cs typeface="Source Code Pro Medium" charset="0"/>
              </a:rPr>
              <a:t>);</a:t>
            </a:r>
            <a:endParaRPr lang="de-DE" dirty="0">
              <a:solidFill>
                <a:srgbClr val="025249"/>
              </a:solidFill>
              <a:latin typeface="Source Code Pro Medium" charset="0"/>
              <a:ea typeface="Source Code Pro Medium" charset="0"/>
              <a:cs typeface="Source Code Pro Medium" charset="0"/>
            </a:endParaRPr>
          </a:p>
        </p:txBody>
      </p:sp>
      <p:sp>
        <p:nvSpPr>
          <p:cNvPr id="4" name="Textfeld 3"/>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Zur Erinnerung: Rendern auf dem Client</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62224517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Serverseitiges Rendern (2)</a:t>
            </a:r>
            <a:endParaRPr lang="de-DE" dirty="0"/>
          </a:p>
        </p:txBody>
      </p:sp>
      <p:sp>
        <p:nvSpPr>
          <p:cNvPr id="5" name="Rechteck 4"/>
          <p:cNvSpPr/>
          <p:nvPr/>
        </p:nvSpPr>
        <p:spPr>
          <a:xfrm>
            <a:off x="190500" y="2211844"/>
            <a:ext cx="9525000" cy="3693319"/>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import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React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from</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react</a:t>
            </a:r>
            <a:r>
              <a:rPr lang="de-DE" dirty="0">
                <a:solidFill>
                  <a:srgbClr val="025249"/>
                </a:solidFill>
                <a:latin typeface="Source Code Pro Medium" charset="0"/>
                <a:ea typeface="Source Code Pro Medium" charset="0"/>
                <a:cs typeface="Source Code Pro Medium" charset="0"/>
              </a:rPr>
              <a:t>';</a:t>
            </a:r>
            <a:br>
              <a:rPr lang="de-DE" dirty="0">
                <a:solidFill>
                  <a:srgbClr val="025249"/>
                </a:solidFill>
                <a:latin typeface="Source Code Pro Medium" charset="0"/>
                <a:ea typeface="Source Code Pro Medium" charset="0"/>
                <a:cs typeface="Source Code Pro Medium" charset="0"/>
              </a:rPr>
            </a:br>
            <a:r>
              <a:rPr lang="de-DE" dirty="0" err="1">
                <a:solidFill>
                  <a:srgbClr val="EF7D1D"/>
                </a:solidFill>
                <a:latin typeface="Source Code Pro Medium" charset="0"/>
                <a:ea typeface="Source Code Pro Medium" charset="0"/>
                <a:cs typeface="Source Code Pro Medium" charset="0"/>
              </a:rPr>
              <a:t>import</a:t>
            </a:r>
            <a:r>
              <a:rPr lang="de-DE" dirty="0">
                <a:solidFill>
                  <a:srgbClr val="EF7D1D"/>
                </a:solidFill>
                <a:latin typeface="Source Code Pro Medium" charset="0"/>
                <a:ea typeface="Source Code Pro Medium" charset="0"/>
                <a:cs typeface="Source Code Pro Medium" charset="0"/>
              </a:rPr>
              <a:t> </a:t>
            </a:r>
            <a:r>
              <a:rPr lang="de-DE" dirty="0" err="1">
                <a:solidFill>
                  <a:srgbClr val="EF7D1D"/>
                </a:solidFill>
                <a:latin typeface="Source Code Pro Medium" charset="0"/>
                <a:ea typeface="Source Code Pro Medium" charset="0"/>
                <a:cs typeface="Source Code Pro Medium" charset="0"/>
              </a:rPr>
              <a:t>ReactDOMServer</a:t>
            </a:r>
            <a:r>
              <a:rPr lang="de-DE" dirty="0">
                <a:solidFill>
                  <a:srgbClr val="EF7D1D"/>
                </a:solidFill>
                <a:latin typeface="Source Code Pro Medium" charset="0"/>
                <a:ea typeface="Source Code Pro Medium" charset="0"/>
                <a:cs typeface="Source Code Pro Medium" charset="0"/>
              </a:rPr>
              <a:t> </a:t>
            </a:r>
            <a:r>
              <a:rPr lang="de-DE" dirty="0" err="1">
                <a:solidFill>
                  <a:srgbClr val="EF7D1D"/>
                </a:solidFill>
                <a:latin typeface="Source Code Pro Medium" charset="0"/>
                <a:ea typeface="Source Code Pro Medium" charset="0"/>
                <a:cs typeface="Source Code Pro Medium" charset="0"/>
              </a:rPr>
              <a:t>from</a:t>
            </a:r>
            <a:r>
              <a:rPr lang="de-DE" dirty="0">
                <a:solidFill>
                  <a:srgbClr val="EF7D1D"/>
                </a:solidFill>
                <a:latin typeface="Source Code Pro Medium" charset="0"/>
                <a:ea typeface="Source Code Pro Medium" charset="0"/>
                <a:cs typeface="Source Code Pro Medium" charset="0"/>
              </a:rPr>
              <a:t> '</a:t>
            </a:r>
            <a:r>
              <a:rPr lang="de-DE" dirty="0" err="1">
                <a:solidFill>
                  <a:srgbClr val="EF7D1D"/>
                </a:solidFill>
                <a:latin typeface="Source Code Pro Medium" charset="0"/>
                <a:ea typeface="Source Code Pro Medium" charset="0"/>
                <a:cs typeface="Source Code Pro Medium" charset="0"/>
              </a:rPr>
              <a:t>react</a:t>
            </a:r>
            <a:r>
              <a:rPr lang="de-DE" dirty="0">
                <a:solidFill>
                  <a:srgbClr val="EF7D1D"/>
                </a:solidFill>
                <a:latin typeface="Source Code Pro Medium" charset="0"/>
                <a:ea typeface="Source Code Pro Medium" charset="0"/>
                <a:cs typeface="Source Code Pro Medium" charset="0"/>
              </a:rPr>
              <a:t>-dom/</a:t>
            </a:r>
            <a:r>
              <a:rPr lang="de-DE" dirty="0" err="1">
                <a:solidFill>
                  <a:srgbClr val="EF7D1D"/>
                </a:solidFill>
                <a:latin typeface="Source Code Pro Medium" charset="0"/>
                <a:ea typeface="Source Code Pro Medium" charset="0"/>
                <a:cs typeface="Source Code Pro Medium" charset="0"/>
              </a:rPr>
              <a:t>server</a:t>
            </a:r>
            <a:r>
              <a:rPr lang="de-DE" dirty="0">
                <a:solidFill>
                  <a:srgbClr val="EF7D1D"/>
                </a:solidFill>
                <a:latin typeface="Source Code Pro Medium" charset="0"/>
                <a:ea typeface="Source Code Pro Medium" charset="0"/>
                <a:cs typeface="Source Code Pro Medium" charset="0"/>
              </a:rPr>
              <a:t>';</a:t>
            </a:r>
            <a:br>
              <a:rPr lang="de-DE" dirty="0">
                <a:solidFill>
                  <a:srgbClr val="EF7D1D"/>
                </a:solidFill>
                <a:latin typeface="Source Code Pro Medium" charset="0"/>
                <a:ea typeface="Source Code Pro Medium" charset="0"/>
                <a:cs typeface="Source Code Pro Medium" charset="0"/>
              </a:rPr>
            </a:br>
            <a:r>
              <a:rPr lang="de-DE" dirty="0">
                <a:solidFill>
                  <a:srgbClr val="025249"/>
                </a:solidFill>
                <a:latin typeface="Source Code Pro Medium" charset="0"/>
                <a:ea typeface="Source Code Pro Medium" charset="0"/>
                <a:cs typeface="Source Code Pro Medium" charset="0"/>
              </a:rPr>
              <a:t/>
            </a:r>
            <a:br>
              <a:rPr lang="de-DE" dirty="0">
                <a:solidFill>
                  <a:srgbClr val="025249"/>
                </a:solidFill>
                <a:latin typeface="Source Code Pro Medium" charset="0"/>
                <a:ea typeface="Source Code Pro Medium" charset="0"/>
                <a:cs typeface="Source Code Pro Medium" charset="0"/>
              </a:rPr>
            </a:br>
            <a:r>
              <a:rPr lang="de-DE" dirty="0" err="1">
                <a:solidFill>
                  <a:srgbClr val="025249"/>
                </a:solidFill>
                <a:latin typeface="Source Code Pro Medium" charset="0"/>
                <a:ea typeface="Source Code Pro Medium" charset="0"/>
                <a:cs typeface="Source Code Pro Medium" charset="0"/>
              </a:rPr>
              <a:t>import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PasswordView</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from</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components</a:t>
            </a:r>
            <a:r>
              <a:rPr lang="de-DE" dirty="0">
                <a:solidFill>
                  <a:srgbClr val="025249"/>
                </a:solidFill>
                <a:latin typeface="Source Code Pro Medium" charset="0"/>
                <a:ea typeface="Source Code Pro Medium" charset="0"/>
                <a:cs typeface="Source Code Pro Medium" charset="0"/>
              </a:rPr>
              <a:t>/</a:t>
            </a:r>
            <a:r>
              <a:rPr lang="de-DE" dirty="0" err="1">
                <a:solidFill>
                  <a:srgbClr val="025249"/>
                </a:solidFill>
                <a:latin typeface="Source Code Pro Medium" charset="0"/>
                <a:ea typeface="Source Code Pro Medium" charset="0"/>
                <a:cs typeface="Source Code Pro Medium" charset="0"/>
              </a:rPr>
              <a:t>PasswordView</a:t>
            </a:r>
            <a:r>
              <a:rPr lang="de-DE" dirty="0">
                <a:solidFill>
                  <a:srgbClr val="025249"/>
                </a:solidFill>
                <a:latin typeface="Source Code Pro Medium" charset="0"/>
                <a:ea typeface="Source Code Pro Medium" charset="0"/>
                <a:cs typeface="Source Code Pro Medium" charset="0"/>
              </a:rPr>
              <a:t>';</a:t>
            </a:r>
            <a:br>
              <a:rPr lang="de-DE" dirty="0">
                <a:solidFill>
                  <a:srgbClr val="025249"/>
                </a:solidFill>
                <a:latin typeface="Source Code Pro Medium" charset="0"/>
                <a:ea typeface="Source Code Pro Medium" charset="0"/>
                <a:cs typeface="Source Code Pro Medium" charset="0"/>
              </a:rPr>
            </a:br>
            <a:r>
              <a:rPr lang="de-DE" dirty="0">
                <a:solidFill>
                  <a:srgbClr val="025249"/>
                </a:solidFill>
                <a:latin typeface="Source Code Pro Medium" charset="0"/>
                <a:ea typeface="Source Code Pro Medium" charset="0"/>
                <a:cs typeface="Source Code Pro Medium" charset="0"/>
              </a:rPr>
              <a:t/>
            </a:r>
            <a:br>
              <a:rPr lang="de-DE" dirty="0">
                <a:solidFill>
                  <a:srgbClr val="025249"/>
                </a:solidFill>
                <a:latin typeface="Source Code Pro Medium" charset="0"/>
                <a:ea typeface="Source Code Pro Medium" charset="0"/>
                <a:cs typeface="Source Code Pro Medium" charset="0"/>
              </a:rPr>
            </a:br>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smtClean="0">
                <a:solidFill>
                  <a:srgbClr val="025249"/>
                </a:solidFill>
                <a:latin typeface="Source Code Pro Medium" charset="0"/>
                <a:ea typeface="Source Code Pro Medium" charset="0"/>
                <a:cs typeface="Source Code Pro Medium" charset="0"/>
              </a:rPr>
              <a:t>html</a:t>
            </a:r>
            <a:r>
              <a:rPr lang="de-DE" dirty="0" smtClean="0">
                <a:solidFill>
                  <a:srgbClr val="025249"/>
                </a:solidFill>
                <a:latin typeface="Source Code Pro Medium" charset="0"/>
                <a:ea typeface="Source Code Pro Medium" charset="0"/>
                <a:cs typeface="Source Code Pro Medium" charset="0"/>
              </a:rPr>
              <a:t> = </a:t>
            </a:r>
            <a:r>
              <a:rPr lang="de-DE" dirty="0" err="1" smtClean="0">
                <a:solidFill>
                  <a:srgbClr val="EF7D1D"/>
                </a:solidFill>
                <a:latin typeface="Source Code Pro Medium" charset="0"/>
                <a:ea typeface="Source Code Pro Medium" charset="0"/>
                <a:cs typeface="Source Code Pro Medium" charset="0"/>
              </a:rPr>
              <a:t>ReactDOMServer.renderToString</a:t>
            </a:r>
            <a:r>
              <a:rPr lang="de-DE" dirty="0">
                <a:solidFill>
                  <a:srgbClr val="025249"/>
                </a:solidFill>
                <a:latin typeface="Source Code Pro Medium" charset="0"/>
                <a:ea typeface="Source Code Pro Medium" charset="0"/>
                <a:cs typeface="Source Code Pro Medium" charset="0"/>
              </a:rPr>
              <a:t>(&lt;</a:t>
            </a:r>
            <a:r>
              <a:rPr lang="de-DE" dirty="0" err="1">
                <a:solidFill>
                  <a:srgbClr val="025249"/>
                </a:solidFill>
                <a:latin typeface="Source Code Pro Medium" charset="0"/>
                <a:ea typeface="Source Code Pro Medium" charset="0"/>
                <a:cs typeface="Source Code Pro Medium" charset="0"/>
              </a:rPr>
              <a:t>PasswordView</a:t>
            </a:r>
            <a:r>
              <a:rPr lang="de-DE" dirty="0">
                <a:solidFill>
                  <a:srgbClr val="025249"/>
                </a:solidFill>
                <a:latin typeface="Source Code Pro Medium" charset="0"/>
                <a:ea typeface="Source Code Pro Medium" charset="0"/>
                <a:cs typeface="Source Code Pro Medium" charset="0"/>
              </a:rPr>
              <a:t> /&gt;);</a:t>
            </a:r>
            <a:br>
              <a:rPr lang="de-DE" dirty="0">
                <a:solidFill>
                  <a:srgbClr val="025249"/>
                </a:solidFill>
                <a:latin typeface="Source Code Pro Medium" charset="0"/>
                <a:ea typeface="Source Code Pro Medium" charset="0"/>
                <a:cs typeface="Source Code Pro Medium" charset="0"/>
              </a:rPr>
            </a:br>
            <a:r>
              <a:rPr lang="de-DE" dirty="0">
                <a:solidFill>
                  <a:srgbClr val="025249"/>
                </a:solidFill>
                <a:latin typeface="Source Code Pro Medium" charset="0"/>
                <a:ea typeface="Source Code Pro Medium" charset="0"/>
                <a:cs typeface="Source Code Pro Medium" charset="0"/>
              </a:rPr>
              <a:t/>
            </a:r>
            <a:br>
              <a:rPr lang="de-DE" dirty="0">
                <a:solidFill>
                  <a:srgbClr val="025249"/>
                </a:solidFill>
                <a:latin typeface="Source Code Pro Medium" charset="0"/>
                <a:ea typeface="Source Code Pro Medium" charset="0"/>
                <a:cs typeface="Source Code Pro Medium" charset="0"/>
              </a:rPr>
            </a:br>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smtClean="0">
                <a:solidFill>
                  <a:srgbClr val="025249"/>
                </a:solidFill>
                <a:latin typeface="Source Code Pro Medium" charset="0"/>
                <a:ea typeface="Source Code Pro Medium" charset="0"/>
                <a:cs typeface="Source Code Pro Medium" charset="0"/>
              </a:rPr>
              <a:t>page</a:t>
            </a:r>
            <a:r>
              <a:rPr lang="de-DE" dirty="0" smtClean="0">
                <a:solidFill>
                  <a:srgbClr val="025249"/>
                </a:solidFill>
                <a:latin typeface="Source Code Pro Medium" charset="0"/>
                <a:ea typeface="Source Code Pro Medium" charset="0"/>
                <a:cs typeface="Source Code Pro Medium" charset="0"/>
              </a:rPr>
              <a:t> = `&lt;</a:t>
            </a:r>
            <a:r>
              <a:rPr lang="de-DE" dirty="0" err="1" smtClean="0">
                <a:solidFill>
                  <a:srgbClr val="025249"/>
                </a:solidFill>
                <a:latin typeface="Source Code Pro Medium" charset="0"/>
                <a:ea typeface="Source Code Pro Medium" charset="0"/>
                <a:cs typeface="Source Code Pro Medium" charset="0"/>
              </a:rPr>
              <a:t>html</a:t>
            </a:r>
            <a:r>
              <a:rPr lang="de-DE" dirty="0" smtClean="0">
                <a:solidFill>
                  <a:srgbClr val="025249"/>
                </a:solidFill>
                <a:latin typeface="Source Code Pro Medium" charset="0"/>
                <a:ea typeface="Source Code Pro Medium" charset="0"/>
                <a:cs typeface="Source Code Pro Medium" charset="0"/>
              </a:rPr>
              <a:t>&gt;</a:t>
            </a:r>
          </a:p>
          <a:p>
            <a:r>
              <a:rPr lang="de-DE" dirty="0">
                <a:solidFill>
                  <a:srgbClr val="025249"/>
                </a:solidFill>
                <a:latin typeface="Source Code Pro Medium" charset="0"/>
                <a:ea typeface="Source Code Pro Medium" charset="0"/>
                <a:cs typeface="Source Code Pro Medium" charset="0"/>
              </a:rPr>
              <a:t> </a:t>
            </a:r>
            <a:r>
              <a:rPr lang="de-DE" dirty="0" smtClean="0">
                <a:solidFill>
                  <a:srgbClr val="025249"/>
                </a:solidFill>
                <a:latin typeface="Source Code Pro Medium" charset="0"/>
                <a:ea typeface="Source Code Pro Medium" charset="0"/>
                <a:cs typeface="Source Code Pro Medium" charset="0"/>
              </a:rPr>
              <a:t> &lt;</a:t>
            </a:r>
            <a:r>
              <a:rPr lang="de-DE" dirty="0" err="1" smtClean="0">
                <a:solidFill>
                  <a:srgbClr val="025249"/>
                </a:solidFill>
                <a:latin typeface="Source Code Pro Medium" charset="0"/>
                <a:ea typeface="Source Code Pro Medium" charset="0"/>
                <a:cs typeface="Source Code Pro Medium" charset="0"/>
              </a:rPr>
              <a:t>head</a:t>
            </a:r>
            <a:r>
              <a:rPr lang="de-DE" dirty="0" smtClean="0">
                <a:solidFill>
                  <a:srgbClr val="025249"/>
                </a:solidFill>
                <a:latin typeface="Source Code Pro Medium" charset="0"/>
                <a:ea typeface="Source Code Pro Medium" charset="0"/>
                <a:cs typeface="Source Code Pro Medium" charset="0"/>
              </a:rPr>
              <a:t>&gt;. . . &lt;/</a:t>
            </a:r>
            <a:r>
              <a:rPr lang="de-DE" dirty="0" err="1" smtClean="0">
                <a:solidFill>
                  <a:srgbClr val="025249"/>
                </a:solidFill>
                <a:latin typeface="Source Code Pro Medium" charset="0"/>
                <a:ea typeface="Source Code Pro Medium" charset="0"/>
                <a:cs typeface="Source Code Pro Medium" charset="0"/>
              </a:rPr>
              <a:t>head</a:t>
            </a:r>
            <a:r>
              <a:rPr lang="de-DE" dirty="0" smtClean="0">
                <a:solidFill>
                  <a:srgbClr val="025249"/>
                </a:solidFill>
                <a:latin typeface="Source Code Pro Medium" charset="0"/>
                <a:ea typeface="Source Code Pro Medium" charset="0"/>
                <a:cs typeface="Source Code Pro Medium" charset="0"/>
              </a:rPr>
              <a:t>&gt;</a:t>
            </a:r>
          </a:p>
          <a:p>
            <a:r>
              <a:rPr lang="de-DE" dirty="0">
                <a:solidFill>
                  <a:srgbClr val="025249"/>
                </a:solidFill>
                <a:latin typeface="Source Code Pro Medium" charset="0"/>
                <a:ea typeface="Source Code Pro Medium" charset="0"/>
                <a:cs typeface="Source Code Pro Medium" charset="0"/>
              </a:rPr>
              <a:t> </a:t>
            </a:r>
            <a:r>
              <a:rPr lang="de-DE" dirty="0" smtClean="0">
                <a:solidFill>
                  <a:srgbClr val="025249"/>
                </a:solidFill>
                <a:latin typeface="Source Code Pro Medium" charset="0"/>
                <a:ea typeface="Source Code Pro Medium" charset="0"/>
                <a:cs typeface="Source Code Pro Medium" charset="0"/>
              </a:rPr>
              <a:t> &lt;</a:t>
            </a:r>
            <a:r>
              <a:rPr lang="de-DE" dirty="0" err="1" smtClean="0">
                <a:solidFill>
                  <a:srgbClr val="025249"/>
                </a:solidFill>
                <a:latin typeface="Source Code Pro Medium" charset="0"/>
                <a:ea typeface="Source Code Pro Medium" charset="0"/>
                <a:cs typeface="Source Code Pro Medium" charset="0"/>
              </a:rPr>
              <a:t>body</a:t>
            </a:r>
            <a:r>
              <a:rPr lang="de-DE" dirty="0" smtClean="0">
                <a:solidFill>
                  <a:srgbClr val="025249"/>
                </a:solidFill>
                <a:latin typeface="Source Code Pro Medium" charset="0"/>
                <a:ea typeface="Source Code Pro Medium" charset="0"/>
                <a:cs typeface="Source Code Pro Medium" charset="0"/>
              </a:rPr>
              <a:t>&gt;&lt;div </a:t>
            </a:r>
            <a:r>
              <a:rPr lang="de-DE" dirty="0" err="1" smtClean="0">
                <a:solidFill>
                  <a:srgbClr val="025249"/>
                </a:solidFill>
                <a:latin typeface="Source Code Pro Medium" charset="0"/>
                <a:ea typeface="Source Code Pro Medium" charset="0"/>
                <a:cs typeface="Source Code Pro Medium" charset="0"/>
              </a:rPr>
              <a:t>id</a:t>
            </a:r>
            <a:r>
              <a:rPr lang="de-DE" dirty="0" smtClean="0">
                <a:solidFill>
                  <a:srgbClr val="025249"/>
                </a:solidFill>
                <a:latin typeface="Source Code Pro Medium" charset="0"/>
                <a:ea typeface="Source Code Pro Medium" charset="0"/>
                <a:cs typeface="Source Code Pro Medium" charset="0"/>
              </a:rPr>
              <a:t>=</a:t>
            </a:r>
            <a:r>
              <a:rPr lang="de-DE" dirty="0">
                <a:solidFill>
                  <a:srgbClr val="025249"/>
                </a:solidFill>
                <a:latin typeface="Source Code Pro Medium" charset="0"/>
                <a:ea typeface="Source Code Pro Medium" charset="0"/>
                <a:cs typeface="Source Code Pro Medium" charset="0"/>
              </a:rPr>
              <a:t>'</a:t>
            </a:r>
            <a:r>
              <a:rPr lang="de-DE" dirty="0" err="1" smtClean="0">
                <a:solidFill>
                  <a:srgbClr val="025249"/>
                </a:solidFill>
                <a:latin typeface="Source Code Pro Medium" charset="0"/>
                <a:ea typeface="Source Code Pro Medium" charset="0"/>
                <a:cs typeface="Source Code Pro Medium" charset="0"/>
              </a:rPr>
              <a:t>mount</a:t>
            </a:r>
            <a:r>
              <a:rPr lang="de-DE" dirty="0" smtClean="0">
                <a:solidFill>
                  <a:srgbClr val="025249"/>
                </a:solidFill>
                <a:latin typeface="Source Code Pro Medium" charset="0"/>
                <a:ea typeface="Source Code Pro Medium" charset="0"/>
                <a:cs typeface="Source Code Pro Medium" charset="0"/>
              </a:rPr>
              <a:t>'&gt;</a:t>
            </a:r>
            <a:r>
              <a:rPr lang="de-DE" dirty="0" smtClean="0">
                <a:solidFill>
                  <a:srgbClr val="EF7D1D"/>
                </a:solidFill>
                <a:latin typeface="Source Code Pro Medium" charset="0"/>
                <a:ea typeface="Source Code Pro Medium" charset="0"/>
                <a:cs typeface="Source Code Pro Medium" charset="0"/>
              </a:rPr>
              <a:t>${</a:t>
            </a:r>
            <a:r>
              <a:rPr lang="de-DE" dirty="0" err="1">
                <a:solidFill>
                  <a:srgbClr val="EF7D1D"/>
                </a:solidFill>
                <a:latin typeface="Source Code Pro Medium" charset="0"/>
                <a:ea typeface="Source Code Pro Medium" charset="0"/>
                <a:cs typeface="Source Code Pro Medium" charset="0"/>
              </a:rPr>
              <a:t>html</a:t>
            </a:r>
            <a:r>
              <a:rPr lang="de-DE" dirty="0" smtClean="0">
                <a:solidFill>
                  <a:srgbClr val="EF7D1D"/>
                </a:solidFill>
                <a:latin typeface="Source Code Pro Medium" charset="0"/>
                <a:ea typeface="Source Code Pro Medium" charset="0"/>
                <a:cs typeface="Source Code Pro Medium" charset="0"/>
              </a:rPr>
              <a:t>}</a:t>
            </a:r>
            <a:r>
              <a:rPr lang="de-DE" dirty="0" smtClean="0">
                <a:solidFill>
                  <a:srgbClr val="025249"/>
                </a:solidFill>
                <a:latin typeface="Source Code Pro Medium" charset="0"/>
                <a:ea typeface="Source Code Pro Medium" charset="0"/>
                <a:cs typeface="Source Code Pro Medium" charset="0"/>
              </a:rPr>
              <a:t>&lt;/div&gt;&lt;/</a:t>
            </a:r>
            <a:r>
              <a:rPr lang="de-DE" dirty="0" err="1" smtClean="0">
                <a:solidFill>
                  <a:srgbClr val="025249"/>
                </a:solidFill>
                <a:latin typeface="Source Code Pro Medium" charset="0"/>
                <a:ea typeface="Source Code Pro Medium" charset="0"/>
                <a:cs typeface="Source Code Pro Medium" charset="0"/>
              </a:rPr>
              <a:t>body</a:t>
            </a:r>
            <a:r>
              <a:rPr lang="de-DE" dirty="0" smtClean="0">
                <a:solidFill>
                  <a:srgbClr val="025249"/>
                </a:solidFill>
                <a:latin typeface="Source Code Pro Medium" charset="0"/>
                <a:ea typeface="Source Code Pro Medium" charset="0"/>
                <a:cs typeface="Source Code Pro Medium" charset="0"/>
              </a:rPr>
              <a:t>&gt;</a:t>
            </a:r>
          </a:p>
          <a:p>
            <a:r>
              <a:rPr lang="de-DE" dirty="0" smtClean="0">
                <a:solidFill>
                  <a:srgbClr val="025249"/>
                </a:solidFill>
                <a:latin typeface="Source Code Pro Medium" charset="0"/>
                <a:ea typeface="Source Code Pro Medium" charset="0"/>
                <a:cs typeface="Source Code Pro Medium" charset="0"/>
              </a:rPr>
              <a:t>&lt;/</a:t>
            </a:r>
            <a:r>
              <a:rPr lang="de-DE" dirty="0" err="1" smtClean="0">
                <a:solidFill>
                  <a:srgbClr val="025249"/>
                </a:solidFill>
                <a:latin typeface="Source Code Pro Medium" charset="0"/>
                <a:ea typeface="Source Code Pro Medium" charset="0"/>
                <a:cs typeface="Source Code Pro Medium" charset="0"/>
              </a:rPr>
              <a:t>html</a:t>
            </a:r>
            <a:r>
              <a:rPr lang="de-DE" dirty="0" smtClean="0">
                <a:solidFill>
                  <a:srgbClr val="025249"/>
                </a:solidFill>
                <a:latin typeface="Source Code Pro Medium" charset="0"/>
                <a:ea typeface="Source Code Pro Medium" charset="0"/>
                <a:cs typeface="Source Code Pro Medium" charset="0"/>
              </a:rPr>
              <a:t>&gt;`;</a:t>
            </a:r>
          </a:p>
          <a:p>
            <a:endParaRPr lang="de-DE" dirty="0">
              <a:solidFill>
                <a:srgbClr val="025249"/>
              </a:solidFill>
              <a:latin typeface="Source Code Pro Medium" charset="0"/>
              <a:ea typeface="Source Code Pro Medium" charset="0"/>
              <a:cs typeface="Source Code Pro Medium" charset="0"/>
            </a:endParaRPr>
          </a:p>
          <a:p>
            <a:r>
              <a:rPr lang="de-DE" dirty="0" smtClean="0">
                <a:solidFill>
                  <a:srgbClr val="025249"/>
                </a:solidFill>
                <a:latin typeface="Source Code Pro Medium" charset="0"/>
                <a:ea typeface="Source Code Pro Medium" charset="0"/>
                <a:cs typeface="Source Code Pro Medium" charset="0"/>
              </a:rPr>
              <a:t>// </a:t>
            </a:r>
            <a:r>
              <a:rPr lang="de-DE" dirty="0" err="1" smtClean="0">
                <a:solidFill>
                  <a:srgbClr val="025249"/>
                </a:solidFill>
                <a:latin typeface="Source Code Pro Medium" charset="0"/>
                <a:ea typeface="Source Code Pro Medium" charset="0"/>
                <a:cs typeface="Source Code Pro Medium" charset="0"/>
              </a:rPr>
              <a:t>page</a:t>
            </a:r>
            <a:r>
              <a:rPr lang="de-DE" dirty="0" smtClean="0">
                <a:solidFill>
                  <a:srgbClr val="025249"/>
                </a:solidFill>
                <a:latin typeface="Source Code Pro Medium" charset="0"/>
                <a:ea typeface="Source Code Pro Medium" charset="0"/>
                <a:cs typeface="Source Code Pro Medium" charset="0"/>
              </a:rPr>
              <a:t> an Client senden</a:t>
            </a:r>
          </a:p>
        </p:txBody>
      </p:sp>
      <p:sp>
        <p:nvSpPr>
          <p:cNvPr id="4" name="Textfeld 3"/>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Rendern auf dem Server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520688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a:solidFill>
                  <a:srgbClr val="EF7D1D"/>
                </a:solidFill>
                <a:latin typeface="Source Sans Pro Semibold" charset="0"/>
                <a:ea typeface="Source Sans Pro Semibold" charset="0"/>
                <a:cs typeface="Source Sans Pro Semibold" charset="0"/>
              </a:rPr>
              <a:t>SINGLE PAGE APPLICATIONS</a:t>
            </a: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Unit Tests (Ohne DOM)</a:t>
            </a:r>
            <a:endParaRPr lang="de-DE" dirty="0"/>
          </a:p>
        </p:txBody>
      </p:sp>
      <p:sp>
        <p:nvSpPr>
          <p:cNvPr id="3" name="Rechteck 2"/>
          <p:cNvSpPr/>
          <p:nvPr/>
        </p:nvSpPr>
        <p:spPr>
          <a:xfrm>
            <a:off x="1866900" y="1623348"/>
            <a:ext cx="9169400" cy="4278094"/>
          </a:xfrm>
          <a:prstGeom prst="rect">
            <a:avLst/>
          </a:prstGeom>
        </p:spPr>
        <p:txBody>
          <a:bodyPr wrap="square">
            <a:spAutoFit/>
          </a:bodyPr>
          <a:lstStyle/>
          <a:p>
            <a:r>
              <a:rPr lang="de-DE" sz="1600" dirty="0" err="1" smtClean="0">
                <a:solidFill>
                  <a:srgbClr val="025249"/>
                </a:solidFill>
                <a:latin typeface="Source Code Pro" charset="0"/>
                <a:ea typeface="Source Code Pro" charset="0"/>
                <a:cs typeface="Source Code Pro" charset="0"/>
              </a:rPr>
              <a:t>import</a:t>
            </a:r>
            <a:r>
              <a:rPr lang="de-DE" sz="1600" dirty="0" smtClean="0">
                <a:solidFill>
                  <a:srgbClr val="025249"/>
                </a:solidFill>
                <a:latin typeface="Source Code Pro" charset="0"/>
                <a:ea typeface="Source Code Pro" charset="0"/>
                <a:cs typeface="Source Code Pro" charset="0"/>
              </a:rPr>
              <a:t> { </a:t>
            </a:r>
            <a:r>
              <a:rPr lang="de-DE" sz="1600" dirty="0" err="1" smtClean="0">
                <a:solidFill>
                  <a:srgbClr val="025249"/>
                </a:solidFill>
                <a:latin typeface="Source Code Pro" charset="0"/>
                <a:ea typeface="Source Code Pro" charset="0"/>
                <a:cs typeface="Source Code Pro" charset="0"/>
              </a:rPr>
              <a:t>expect</a:t>
            </a:r>
            <a:r>
              <a:rPr lang="de-DE" sz="1600" dirty="0" smtClean="0">
                <a:solidFill>
                  <a:srgbClr val="025249"/>
                </a:solidFill>
                <a:latin typeface="Source Code Pro" charset="0"/>
                <a:ea typeface="Source Code Pro" charset="0"/>
                <a:cs typeface="Source Code Pro" charset="0"/>
              </a:rPr>
              <a:t> } </a:t>
            </a:r>
            <a:r>
              <a:rPr lang="de-DE" sz="1600" dirty="0" err="1" smtClean="0">
                <a:solidFill>
                  <a:srgbClr val="025249"/>
                </a:solidFill>
                <a:latin typeface="Source Code Pro" charset="0"/>
                <a:ea typeface="Source Code Pro" charset="0"/>
                <a:cs typeface="Source Code Pro" charset="0"/>
              </a:rPr>
              <a:t>from</a:t>
            </a:r>
            <a:r>
              <a:rPr lang="de-DE" sz="1600" dirty="0" smtClean="0">
                <a:solidFill>
                  <a:srgbClr val="025249"/>
                </a:solidFill>
                <a:latin typeface="Source Code Pro" charset="0"/>
                <a:ea typeface="Source Code Pro" charset="0"/>
                <a:cs typeface="Source Code Pro" charset="0"/>
              </a:rPr>
              <a:t> </a:t>
            </a:r>
            <a:r>
              <a:rPr lang="de-DE" sz="1600" dirty="0">
                <a:solidFill>
                  <a:srgbClr val="025249"/>
                </a:solidFill>
                <a:latin typeface="Source Code Pro" charset="0"/>
                <a:ea typeface="Source Code Pro" charset="0"/>
                <a:cs typeface="Source Code Pro" charset="0"/>
              </a:rPr>
              <a:t>'</a:t>
            </a:r>
            <a:r>
              <a:rPr lang="de-DE" sz="1600" dirty="0" err="1" smtClean="0">
                <a:solidFill>
                  <a:srgbClr val="025249"/>
                </a:solidFill>
                <a:latin typeface="Source Code Pro" charset="0"/>
                <a:ea typeface="Source Code Pro" charset="0"/>
                <a:cs typeface="Source Code Pro" charset="0"/>
              </a:rPr>
              <a:t>chai</a:t>
            </a:r>
            <a:r>
              <a:rPr lang="de-DE" sz="1600" dirty="0" smtClean="0">
                <a:solidFill>
                  <a:srgbClr val="025249"/>
                </a:solidFill>
                <a:latin typeface="Source Code Pro" charset="0"/>
                <a:ea typeface="Source Code Pro" charset="0"/>
                <a:cs typeface="Source Code Pro" charset="0"/>
              </a:rPr>
              <a:t>';</a:t>
            </a:r>
            <a:endParaRPr lang="de-DE" sz="1600" dirty="0">
              <a:solidFill>
                <a:srgbClr val="025249"/>
              </a:solidFill>
              <a:latin typeface="Source Code Pro" charset="0"/>
              <a:ea typeface="Source Code Pro" charset="0"/>
              <a:cs typeface="Source Code Pro" charset="0"/>
            </a:endParaRPr>
          </a:p>
          <a:p>
            <a:r>
              <a:rPr lang="de-DE" sz="1600" dirty="0" err="1" smtClean="0">
                <a:solidFill>
                  <a:srgbClr val="EF7D1D"/>
                </a:solidFill>
                <a:latin typeface="Source Code Pro" charset="0"/>
                <a:ea typeface="Source Code Pro" charset="0"/>
                <a:cs typeface="Source Code Pro" charset="0"/>
              </a:rPr>
              <a:t>import</a:t>
            </a:r>
            <a:r>
              <a:rPr lang="de-DE" sz="1600" dirty="0" smtClean="0">
                <a:solidFill>
                  <a:srgbClr val="EF7D1D"/>
                </a:solidFill>
                <a:latin typeface="Source Code Pro" charset="0"/>
                <a:ea typeface="Source Code Pro" charset="0"/>
                <a:cs typeface="Source Code Pro" charset="0"/>
              </a:rPr>
              <a:t> </a:t>
            </a:r>
            <a:r>
              <a:rPr lang="de-DE" sz="1600" dirty="0" err="1">
                <a:solidFill>
                  <a:srgbClr val="EF7D1D"/>
                </a:solidFill>
                <a:latin typeface="Source Code Pro" charset="0"/>
                <a:ea typeface="Source Code Pro" charset="0"/>
                <a:cs typeface="Source Code Pro" charset="0"/>
              </a:rPr>
              <a:t>TestUtils</a:t>
            </a:r>
            <a:r>
              <a:rPr lang="de-DE" sz="1600" dirty="0">
                <a:solidFill>
                  <a:srgbClr val="EF7D1D"/>
                </a:solidFill>
                <a:latin typeface="Source Code Pro" charset="0"/>
                <a:ea typeface="Source Code Pro" charset="0"/>
                <a:cs typeface="Source Code Pro" charset="0"/>
              </a:rPr>
              <a:t> </a:t>
            </a:r>
            <a:r>
              <a:rPr lang="de-DE" sz="1600" dirty="0" err="1">
                <a:solidFill>
                  <a:srgbClr val="EF7D1D"/>
                </a:solidFill>
                <a:latin typeface="Source Code Pro" charset="0"/>
                <a:ea typeface="Source Code Pro" charset="0"/>
                <a:cs typeface="Source Code Pro" charset="0"/>
              </a:rPr>
              <a:t>from</a:t>
            </a:r>
            <a:r>
              <a:rPr lang="de-DE" sz="1600" dirty="0">
                <a:solidFill>
                  <a:srgbClr val="EF7D1D"/>
                </a:solidFill>
                <a:latin typeface="Source Code Pro" charset="0"/>
                <a:ea typeface="Source Code Pro" charset="0"/>
                <a:cs typeface="Source Code Pro" charset="0"/>
              </a:rPr>
              <a:t> '</a:t>
            </a:r>
            <a:r>
              <a:rPr lang="de-DE" sz="1600" dirty="0" err="1">
                <a:solidFill>
                  <a:srgbClr val="EF7D1D"/>
                </a:solidFill>
                <a:latin typeface="Source Code Pro" charset="0"/>
                <a:ea typeface="Source Code Pro" charset="0"/>
                <a:cs typeface="Source Code Pro" charset="0"/>
              </a:rPr>
              <a:t>react</a:t>
            </a:r>
            <a:r>
              <a:rPr lang="de-DE" sz="1600" dirty="0">
                <a:solidFill>
                  <a:srgbClr val="EF7D1D"/>
                </a:solidFill>
                <a:latin typeface="Source Code Pro" charset="0"/>
                <a:ea typeface="Source Code Pro" charset="0"/>
                <a:cs typeface="Source Code Pro" charset="0"/>
              </a:rPr>
              <a:t>-</a:t>
            </a:r>
            <a:r>
              <a:rPr lang="de-DE" sz="1600" dirty="0" err="1">
                <a:solidFill>
                  <a:srgbClr val="EF7D1D"/>
                </a:solidFill>
                <a:latin typeface="Source Code Pro" charset="0"/>
                <a:ea typeface="Source Code Pro" charset="0"/>
                <a:cs typeface="Source Code Pro" charset="0"/>
              </a:rPr>
              <a:t>addons</a:t>
            </a:r>
            <a:r>
              <a:rPr lang="de-DE" sz="1600" dirty="0">
                <a:solidFill>
                  <a:srgbClr val="EF7D1D"/>
                </a:solidFill>
                <a:latin typeface="Source Code Pro" charset="0"/>
                <a:ea typeface="Source Code Pro" charset="0"/>
                <a:cs typeface="Source Code Pro" charset="0"/>
              </a:rPr>
              <a:t>-test-</a:t>
            </a:r>
            <a:r>
              <a:rPr lang="de-DE" sz="1600" dirty="0" err="1">
                <a:solidFill>
                  <a:srgbClr val="EF7D1D"/>
                </a:solidFill>
                <a:latin typeface="Source Code Pro" charset="0"/>
                <a:ea typeface="Source Code Pro" charset="0"/>
                <a:cs typeface="Source Code Pro" charset="0"/>
              </a:rPr>
              <a:t>utils</a:t>
            </a:r>
            <a:r>
              <a:rPr lang="de-DE" sz="1600" dirty="0">
                <a:solidFill>
                  <a:srgbClr val="EF7D1D"/>
                </a:solidFill>
                <a:latin typeface="Source Code Pro" charset="0"/>
                <a:ea typeface="Source Code Pro" charset="0"/>
                <a:cs typeface="Source Code Pro" charset="0"/>
              </a:rPr>
              <a:t>';</a:t>
            </a:r>
          </a:p>
          <a:p>
            <a:endParaRPr lang="de-DE" sz="1600" dirty="0">
              <a:solidFill>
                <a:srgbClr val="025249"/>
              </a:solidFill>
              <a:latin typeface="Source Code Pro" charset="0"/>
              <a:ea typeface="Source Code Pro" charset="0"/>
              <a:cs typeface="Source Code Pro" charset="0"/>
            </a:endParaRPr>
          </a:p>
          <a:p>
            <a:r>
              <a:rPr lang="de-DE" sz="1600" dirty="0" err="1">
                <a:solidFill>
                  <a:srgbClr val="025249"/>
                </a:solidFill>
                <a:latin typeface="Source Code Pro" charset="0"/>
                <a:ea typeface="Source Code Pro" charset="0"/>
                <a:cs typeface="Source Code Pro" charset="0"/>
              </a:rPr>
              <a:t>describe</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CheckLabel</a:t>
            </a:r>
            <a:r>
              <a:rPr lang="de-DE" sz="1600" dirty="0">
                <a:solidFill>
                  <a:srgbClr val="025249"/>
                </a:solidFill>
                <a:latin typeface="Source Code Pro" charset="0"/>
                <a:ea typeface="Source Code Pro" charset="0"/>
                <a:cs typeface="Source Code Pro" charset="0"/>
              </a:rPr>
              <a:t>', () =&gt; {</a:t>
            </a:r>
          </a:p>
          <a:p>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it</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should</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render</a:t>
            </a:r>
            <a:r>
              <a:rPr lang="de-DE" sz="1600" dirty="0">
                <a:solidFill>
                  <a:srgbClr val="025249"/>
                </a:solidFill>
                <a:latin typeface="Source Code Pro" charset="0"/>
                <a:ea typeface="Source Code Pro" charset="0"/>
                <a:cs typeface="Source Code Pro" charset="0"/>
              </a:rPr>
              <a:t> a "</a:t>
            </a:r>
            <a:r>
              <a:rPr lang="de-DE" sz="1600" dirty="0" err="1">
                <a:solidFill>
                  <a:srgbClr val="025249"/>
                </a:solidFill>
                <a:latin typeface="Source Code Pro" charset="0"/>
                <a:ea typeface="Source Code Pro" charset="0"/>
                <a:cs typeface="Source Code Pro" charset="0"/>
              </a:rPr>
              <a:t>checked</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label</a:t>
            </a:r>
            <a:r>
              <a:rPr lang="de-DE" sz="1600" dirty="0">
                <a:solidFill>
                  <a:srgbClr val="025249"/>
                </a:solidFill>
                <a:latin typeface="Source Code Pro" charset="0"/>
                <a:ea typeface="Source Code Pro" charset="0"/>
                <a:cs typeface="Source Code Pro" charset="0"/>
              </a:rPr>
              <a:t>', () =&gt; {</a:t>
            </a:r>
          </a:p>
          <a:p>
            <a:endParaRPr lang="de-DE" sz="1600" dirty="0">
              <a:solidFill>
                <a:srgbClr val="025249"/>
              </a:solidFill>
              <a:latin typeface="Source Code Pro" charset="0"/>
              <a:ea typeface="Source Code Pro" charset="0"/>
              <a:cs typeface="Source Code Pro" charset="0"/>
            </a:endParaRPr>
          </a:p>
          <a:p>
            <a:r>
              <a:rPr lang="de-DE" sz="1600" dirty="0">
                <a:solidFill>
                  <a:srgbClr val="025249"/>
                </a:solidFill>
                <a:latin typeface="Source Code Pro" charset="0"/>
                <a:ea typeface="Source Code Pro" charset="0"/>
                <a:cs typeface="Source Code Pro" charset="0"/>
              </a:rPr>
              <a:t>  </a:t>
            </a:r>
            <a:r>
              <a:rPr lang="de-DE" sz="1600" dirty="0" err="1">
                <a:solidFill>
                  <a:srgbClr val="EF7D1D"/>
                </a:solidFill>
                <a:latin typeface="Source Code Pro" charset="0"/>
                <a:ea typeface="Source Code Pro" charset="0"/>
                <a:cs typeface="Source Code Pro" charset="0"/>
              </a:rPr>
              <a:t>const</a:t>
            </a:r>
            <a:r>
              <a:rPr lang="de-DE" sz="1600" dirty="0">
                <a:solidFill>
                  <a:srgbClr val="EF7D1D"/>
                </a:solidFill>
                <a:latin typeface="Source Code Pro" charset="0"/>
                <a:ea typeface="Source Code Pro" charset="0"/>
                <a:cs typeface="Source Code Pro" charset="0"/>
              </a:rPr>
              <a:t> </a:t>
            </a:r>
            <a:r>
              <a:rPr lang="de-DE" sz="1600" dirty="0" err="1">
                <a:solidFill>
                  <a:srgbClr val="EF7D1D"/>
                </a:solidFill>
                <a:latin typeface="Source Code Pro" charset="0"/>
                <a:ea typeface="Source Code Pro" charset="0"/>
                <a:cs typeface="Source Code Pro" charset="0"/>
              </a:rPr>
              <a:t>renderer</a:t>
            </a:r>
            <a:r>
              <a:rPr lang="de-DE" sz="1600" dirty="0">
                <a:solidFill>
                  <a:srgbClr val="EF7D1D"/>
                </a:solidFill>
                <a:latin typeface="Source Code Pro" charset="0"/>
                <a:ea typeface="Source Code Pro" charset="0"/>
                <a:cs typeface="Source Code Pro" charset="0"/>
              </a:rPr>
              <a:t> = </a:t>
            </a:r>
            <a:r>
              <a:rPr lang="de-DE" sz="1600" dirty="0" err="1">
                <a:solidFill>
                  <a:srgbClr val="EF7D1D"/>
                </a:solidFill>
                <a:latin typeface="Source Code Pro" charset="0"/>
                <a:ea typeface="Source Code Pro" charset="0"/>
                <a:cs typeface="Source Code Pro" charset="0"/>
              </a:rPr>
              <a:t>TestUtils.createRenderer</a:t>
            </a:r>
            <a:r>
              <a:rPr lang="de-DE" sz="1600" dirty="0">
                <a:solidFill>
                  <a:srgbClr val="EF7D1D"/>
                </a:solidFill>
                <a:latin typeface="Source Code Pro" charset="0"/>
                <a:ea typeface="Source Code Pro" charset="0"/>
                <a:cs typeface="Source Code Pro" charset="0"/>
              </a:rPr>
              <a:t>();</a:t>
            </a:r>
          </a:p>
          <a:p>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renderer.render</a:t>
            </a:r>
            <a:r>
              <a:rPr lang="de-DE" sz="1600" dirty="0">
                <a:solidFill>
                  <a:srgbClr val="025249"/>
                </a:solidFill>
                <a:latin typeface="Source Code Pro" charset="0"/>
                <a:ea typeface="Source Code Pro" charset="0"/>
                <a:cs typeface="Source Code Pro" charset="0"/>
              </a:rPr>
              <a:t>(</a:t>
            </a:r>
          </a:p>
          <a:p>
            <a:r>
              <a:rPr lang="de-DE" sz="1600" dirty="0">
                <a:solidFill>
                  <a:srgbClr val="025249"/>
                </a:solidFill>
                <a:latin typeface="Source Code Pro" charset="0"/>
                <a:ea typeface="Source Code Pro" charset="0"/>
                <a:cs typeface="Source Code Pro" charset="0"/>
              </a:rPr>
              <a:t>   &lt;</a:t>
            </a:r>
            <a:r>
              <a:rPr lang="de-DE" sz="1600" dirty="0" err="1">
                <a:solidFill>
                  <a:srgbClr val="025249"/>
                </a:solidFill>
                <a:latin typeface="Source Code Pro" charset="0"/>
                <a:ea typeface="Source Code Pro" charset="0"/>
                <a:cs typeface="Source Code Pro" charset="0"/>
              </a:rPr>
              <a:t>CheckLabel</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label</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My</a:t>
            </a:r>
            <a:r>
              <a:rPr lang="de-DE" sz="1600" dirty="0">
                <a:solidFill>
                  <a:srgbClr val="025249"/>
                </a:solidFill>
                <a:latin typeface="Source Code Pro" charset="0"/>
                <a:ea typeface="Source Code Pro" charset="0"/>
                <a:cs typeface="Source Code Pro" charset="0"/>
              </a:rPr>
              <a:t> Label' </a:t>
            </a:r>
            <a:r>
              <a:rPr lang="de-DE" sz="1600" dirty="0" err="1">
                <a:solidFill>
                  <a:srgbClr val="025249"/>
                </a:solidFill>
                <a:latin typeface="Source Code Pro" charset="0"/>
                <a:ea typeface="Source Code Pro" charset="0"/>
                <a:cs typeface="Source Code Pro" charset="0"/>
              </a:rPr>
              <a:t>checked</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true</a:t>
            </a:r>
            <a:r>
              <a:rPr lang="de-DE" sz="1600" dirty="0">
                <a:solidFill>
                  <a:srgbClr val="025249"/>
                </a:solidFill>
                <a:latin typeface="Source Code Pro" charset="0"/>
                <a:ea typeface="Source Code Pro" charset="0"/>
                <a:cs typeface="Source Code Pro" charset="0"/>
              </a:rPr>
              <a:t>}/&gt;</a:t>
            </a:r>
          </a:p>
          <a:p>
            <a:r>
              <a:rPr lang="de-DE" sz="1600" dirty="0">
                <a:solidFill>
                  <a:srgbClr val="025249"/>
                </a:solidFill>
                <a:latin typeface="Source Code Pro" charset="0"/>
                <a:ea typeface="Source Code Pro" charset="0"/>
                <a:cs typeface="Source Code Pro" charset="0"/>
              </a:rPr>
              <a:t>  );</a:t>
            </a:r>
          </a:p>
          <a:p>
            <a:endParaRPr lang="de-DE" sz="1600" dirty="0">
              <a:solidFill>
                <a:srgbClr val="025249"/>
              </a:solidFill>
              <a:latin typeface="Source Code Pro" charset="0"/>
              <a:ea typeface="Source Code Pro" charset="0"/>
              <a:cs typeface="Source Code Pro" charset="0"/>
            </a:endParaRPr>
          </a:p>
          <a:p>
            <a:r>
              <a:rPr lang="de-DE" sz="1600" dirty="0">
                <a:solidFill>
                  <a:srgbClr val="025249"/>
                </a:solidFill>
                <a:latin typeface="Source Code Pro" charset="0"/>
                <a:ea typeface="Source Code Pro" charset="0"/>
                <a:cs typeface="Source Code Pro" charset="0"/>
              </a:rPr>
              <a:t>  </a:t>
            </a:r>
            <a:r>
              <a:rPr lang="de-DE" sz="1600" dirty="0" err="1">
                <a:solidFill>
                  <a:srgbClr val="EF7D1D"/>
                </a:solidFill>
                <a:latin typeface="Source Code Pro" charset="0"/>
                <a:ea typeface="Source Code Pro" charset="0"/>
                <a:cs typeface="Source Code Pro" charset="0"/>
              </a:rPr>
              <a:t>const</a:t>
            </a:r>
            <a:r>
              <a:rPr lang="de-DE" sz="1600" dirty="0">
                <a:solidFill>
                  <a:srgbClr val="EF7D1D"/>
                </a:solidFill>
                <a:latin typeface="Source Code Pro" charset="0"/>
                <a:ea typeface="Source Code Pro" charset="0"/>
                <a:cs typeface="Source Code Pro" charset="0"/>
              </a:rPr>
              <a:t> </a:t>
            </a:r>
            <a:r>
              <a:rPr lang="de-DE" sz="1600" dirty="0" err="1">
                <a:solidFill>
                  <a:srgbClr val="EF7D1D"/>
                </a:solidFill>
                <a:latin typeface="Source Code Pro" charset="0"/>
                <a:ea typeface="Source Code Pro" charset="0"/>
                <a:cs typeface="Source Code Pro" charset="0"/>
              </a:rPr>
              <a:t>tree</a:t>
            </a:r>
            <a:r>
              <a:rPr lang="de-DE" sz="1600" dirty="0">
                <a:solidFill>
                  <a:srgbClr val="EF7D1D"/>
                </a:solidFill>
                <a:latin typeface="Source Code Pro" charset="0"/>
                <a:ea typeface="Source Code Pro" charset="0"/>
                <a:cs typeface="Source Code Pro" charset="0"/>
              </a:rPr>
              <a:t> = </a:t>
            </a:r>
            <a:r>
              <a:rPr lang="de-DE" sz="1600" dirty="0" err="1">
                <a:solidFill>
                  <a:srgbClr val="EF7D1D"/>
                </a:solidFill>
                <a:latin typeface="Source Code Pro" charset="0"/>
                <a:ea typeface="Source Code Pro" charset="0"/>
                <a:cs typeface="Source Code Pro" charset="0"/>
              </a:rPr>
              <a:t>renderer.getRenderOutput</a:t>
            </a:r>
            <a:r>
              <a:rPr lang="de-DE" sz="1600" dirty="0">
                <a:solidFill>
                  <a:srgbClr val="EF7D1D"/>
                </a:solidFill>
                <a:latin typeface="Source Code Pro" charset="0"/>
                <a:ea typeface="Source Code Pro" charset="0"/>
                <a:cs typeface="Source Code Pro" charset="0"/>
              </a:rPr>
              <a:t>();</a:t>
            </a:r>
          </a:p>
          <a:p>
            <a:r>
              <a:rPr lang="de-DE" sz="1600" dirty="0" smtClean="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expect</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tree.type</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to.equal</a:t>
            </a:r>
            <a:r>
              <a:rPr lang="de-DE" sz="1600" dirty="0">
                <a:solidFill>
                  <a:srgbClr val="025249"/>
                </a:solidFill>
                <a:latin typeface="Source Code Pro" charset="0"/>
                <a:ea typeface="Source Code Pro" charset="0"/>
                <a:cs typeface="Source Code Pro" charset="0"/>
              </a:rPr>
              <a:t>('div');</a:t>
            </a:r>
          </a:p>
          <a:p>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expect</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tree.props.className</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to.equal</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CheckLabel-checked</a:t>
            </a:r>
            <a:r>
              <a:rPr lang="de-DE" sz="1600" dirty="0">
                <a:solidFill>
                  <a:srgbClr val="025249"/>
                </a:solidFill>
                <a:latin typeface="Source Code Pro" charset="0"/>
                <a:ea typeface="Source Code Pro" charset="0"/>
                <a:cs typeface="Source Code Pro" charset="0"/>
              </a:rPr>
              <a:t>');</a:t>
            </a:r>
          </a:p>
          <a:p>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expect</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tree.props.children</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to.equal</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My</a:t>
            </a:r>
            <a:r>
              <a:rPr lang="de-DE" sz="1600" dirty="0">
                <a:solidFill>
                  <a:srgbClr val="025249"/>
                </a:solidFill>
                <a:latin typeface="Source Code Pro" charset="0"/>
                <a:ea typeface="Source Code Pro" charset="0"/>
                <a:cs typeface="Source Code Pro" charset="0"/>
              </a:rPr>
              <a:t> Label');</a:t>
            </a:r>
          </a:p>
          <a:p>
            <a:r>
              <a:rPr lang="de-DE" sz="1600" dirty="0">
                <a:solidFill>
                  <a:srgbClr val="025249"/>
                </a:solidFill>
                <a:latin typeface="Source Code Pro" charset="0"/>
                <a:ea typeface="Source Code Pro" charset="0"/>
                <a:cs typeface="Source Code Pro" charset="0"/>
              </a:rPr>
              <a:t> });</a:t>
            </a:r>
          </a:p>
          <a:p>
            <a:r>
              <a:rPr lang="de-DE" sz="1600" dirty="0">
                <a:solidFill>
                  <a:srgbClr val="025249"/>
                </a:solidFill>
                <a:latin typeface="Source Code Pro" charset="0"/>
                <a:ea typeface="Source Code Pro" charset="0"/>
                <a:cs typeface="Source Code Pro" charset="0"/>
              </a:rPr>
              <a:t>});</a:t>
            </a:r>
          </a:p>
        </p:txBody>
      </p:sp>
      <p:sp>
        <p:nvSpPr>
          <p:cNvPr id="4" name="Rechteck 3"/>
          <p:cNvSpPr/>
          <p:nvPr/>
        </p:nvSpPr>
        <p:spPr>
          <a:xfrm>
            <a:off x="0" y="3128391"/>
            <a:ext cx="2759679" cy="323165"/>
          </a:xfrm>
          <a:prstGeom prst="rect">
            <a:avLst/>
          </a:prstGeom>
        </p:spPr>
        <p:txBody>
          <a:bodyPr wrap="square">
            <a:spAutoFit/>
          </a:bodyPr>
          <a:lstStyle/>
          <a:p>
            <a:r>
              <a:rPr lang="de-DE" sz="1500" b="1" dirty="0" smtClean="0">
                <a:solidFill>
                  <a:srgbClr val="025249"/>
                </a:solidFill>
                <a:latin typeface="Source Sans Pro Semibold" charset="0"/>
                <a:ea typeface="Source Sans Pro Semibold" charset="0"/>
                <a:cs typeface="Source Sans Pro Semibold" charset="0"/>
              </a:rPr>
              <a:t>„</a:t>
            </a:r>
            <a:r>
              <a:rPr lang="de-DE" sz="1500" b="1" dirty="0" err="1" smtClean="0">
                <a:solidFill>
                  <a:srgbClr val="025249"/>
                </a:solidFill>
                <a:latin typeface="Source Sans Pro Semibold" charset="0"/>
                <a:ea typeface="Source Sans Pro Semibold" charset="0"/>
                <a:cs typeface="Source Sans Pro Semibold" charset="0"/>
              </a:rPr>
              <a:t>Shallow</a:t>
            </a:r>
            <a:r>
              <a:rPr lang="de-DE" sz="1500" b="1" dirty="0" smtClean="0">
                <a:solidFill>
                  <a:srgbClr val="025249"/>
                </a:solidFill>
                <a:latin typeface="Source Sans Pro Semibold" charset="0"/>
                <a:ea typeface="Source Sans Pro Semibold" charset="0"/>
                <a:cs typeface="Source Sans Pro Semibold" charset="0"/>
              </a:rPr>
              <a:t> </a:t>
            </a:r>
            <a:r>
              <a:rPr lang="de-DE" sz="1500" b="1" dirty="0" err="1" smtClean="0">
                <a:solidFill>
                  <a:srgbClr val="025249"/>
                </a:solidFill>
                <a:latin typeface="Source Sans Pro Semibold" charset="0"/>
                <a:ea typeface="Source Sans Pro Semibold" charset="0"/>
                <a:cs typeface="Source Sans Pro Semibold" charset="0"/>
              </a:rPr>
              <a:t>rendering</a:t>
            </a:r>
            <a:r>
              <a:rPr lang="de-DE" sz="1500" b="1" dirty="0" smtClean="0">
                <a:solidFill>
                  <a:srgbClr val="025249"/>
                </a:solidFill>
                <a:latin typeface="Source Sans Pro Semibold" charset="0"/>
                <a:ea typeface="Source Sans Pro Semibold" charset="0"/>
                <a:cs typeface="Source Sans Pro Semibold" charset="0"/>
              </a:rPr>
              <a:t>“</a:t>
            </a:r>
            <a:endParaRPr lang="de-DE" sz="15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4655667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Unit Tests (Mit DOM)</a:t>
            </a:r>
            <a:endParaRPr lang="de-DE" dirty="0"/>
          </a:p>
        </p:txBody>
      </p:sp>
      <p:sp>
        <p:nvSpPr>
          <p:cNvPr id="3" name="Rechteck 2"/>
          <p:cNvSpPr/>
          <p:nvPr/>
        </p:nvSpPr>
        <p:spPr>
          <a:xfrm>
            <a:off x="412750" y="1510787"/>
            <a:ext cx="9080500" cy="5016758"/>
          </a:xfrm>
          <a:prstGeom prst="rect">
            <a:avLst/>
          </a:prstGeom>
        </p:spPr>
        <p:txBody>
          <a:bodyPr wrap="square">
            <a:spAutoFit/>
          </a:bodyPr>
          <a:lstStyle/>
          <a:p>
            <a:r>
              <a:rPr lang="de-DE" sz="1600" dirty="0" err="1">
                <a:solidFill>
                  <a:srgbClr val="025249"/>
                </a:solidFill>
                <a:latin typeface="Source Code Pro" charset="0"/>
                <a:ea typeface="Source Code Pro" charset="0"/>
                <a:cs typeface="Source Code Pro" charset="0"/>
              </a:rPr>
              <a:t>import</a:t>
            </a:r>
            <a:r>
              <a:rPr lang="de-DE" sz="1600" dirty="0">
                <a:solidFill>
                  <a:srgbClr val="025249"/>
                </a:solidFill>
                <a:latin typeface="Source Code Pro" charset="0"/>
                <a:ea typeface="Source Code Pro" charset="0"/>
                <a:cs typeface="Source Code Pro" charset="0"/>
              </a:rPr>
              <a:t> { </a:t>
            </a:r>
            <a:r>
              <a:rPr lang="de-DE" sz="1600" dirty="0" err="1">
                <a:solidFill>
                  <a:srgbClr val="025249"/>
                </a:solidFill>
                <a:latin typeface="Source Code Pro" charset="0"/>
                <a:ea typeface="Source Code Pro" charset="0"/>
                <a:cs typeface="Source Code Pro" charset="0"/>
              </a:rPr>
              <a:t>expect</a:t>
            </a:r>
            <a:r>
              <a:rPr lang="de-DE" sz="1600" dirty="0">
                <a:solidFill>
                  <a:srgbClr val="025249"/>
                </a:solidFill>
                <a:latin typeface="Source Code Pro" charset="0"/>
                <a:ea typeface="Source Code Pro" charset="0"/>
                <a:cs typeface="Source Code Pro" charset="0"/>
              </a:rPr>
              <a:t> } </a:t>
            </a:r>
            <a:r>
              <a:rPr lang="de-DE" sz="1600" dirty="0" err="1">
                <a:solidFill>
                  <a:srgbClr val="025249"/>
                </a:solidFill>
                <a:latin typeface="Source Code Pro" charset="0"/>
                <a:ea typeface="Source Code Pro" charset="0"/>
                <a:cs typeface="Source Code Pro" charset="0"/>
              </a:rPr>
              <a:t>from</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chai</a:t>
            </a:r>
            <a:r>
              <a:rPr lang="de-DE" sz="1600" dirty="0" smtClean="0">
                <a:solidFill>
                  <a:srgbClr val="025249"/>
                </a:solidFill>
                <a:latin typeface="Source Code Pro" charset="0"/>
                <a:ea typeface="Source Code Pro" charset="0"/>
                <a:cs typeface="Source Code Pro" charset="0"/>
              </a:rPr>
              <a:t>';</a:t>
            </a:r>
          </a:p>
          <a:p>
            <a:r>
              <a:rPr lang="de-DE" sz="1600" dirty="0" err="1" smtClean="0">
                <a:solidFill>
                  <a:srgbClr val="025249"/>
                </a:solidFill>
                <a:latin typeface="Source Code Pro" charset="0"/>
                <a:ea typeface="Source Code Pro" charset="0"/>
                <a:cs typeface="Source Code Pro" charset="0"/>
              </a:rPr>
              <a:t>import</a:t>
            </a:r>
            <a:r>
              <a:rPr lang="de-DE" sz="1600" dirty="0" smtClean="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jsdom</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from</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mocha-jsdom</a:t>
            </a:r>
            <a:r>
              <a:rPr lang="de-DE" sz="1600" dirty="0" smtClean="0">
                <a:solidFill>
                  <a:srgbClr val="025249"/>
                </a:solidFill>
                <a:latin typeface="Source Code Pro" charset="0"/>
                <a:ea typeface="Source Code Pro" charset="0"/>
                <a:cs typeface="Source Code Pro" charset="0"/>
              </a:rPr>
              <a:t>';</a:t>
            </a:r>
          </a:p>
          <a:p>
            <a:r>
              <a:rPr lang="de-DE" sz="1600" dirty="0" err="1" smtClean="0">
                <a:solidFill>
                  <a:srgbClr val="025249"/>
                </a:solidFill>
                <a:latin typeface="Source Code Pro" charset="0"/>
                <a:ea typeface="Source Code Pro" charset="0"/>
                <a:cs typeface="Source Code Pro" charset="0"/>
              </a:rPr>
              <a:t>import</a:t>
            </a:r>
            <a:r>
              <a:rPr lang="de-DE" sz="1600" dirty="0" smtClean="0">
                <a:solidFill>
                  <a:srgbClr val="025249"/>
                </a:solidFill>
                <a:latin typeface="Source Code Pro" charset="0"/>
                <a:ea typeface="Source Code Pro" charset="0"/>
                <a:cs typeface="Source Code Pro" charset="0"/>
              </a:rPr>
              <a:t> { . . . } </a:t>
            </a:r>
            <a:r>
              <a:rPr lang="de-DE" sz="1600" dirty="0" err="1" smtClean="0">
                <a:solidFill>
                  <a:srgbClr val="025249"/>
                </a:solidFill>
                <a:latin typeface="Source Code Pro" charset="0"/>
                <a:ea typeface="Source Code Pro" charset="0"/>
                <a:cs typeface="Source Code Pro" charset="0"/>
              </a:rPr>
              <a:t>from</a:t>
            </a:r>
            <a:r>
              <a:rPr lang="de-DE" sz="1600" dirty="0" smtClean="0">
                <a:solidFill>
                  <a:srgbClr val="025249"/>
                </a:solidFill>
                <a:latin typeface="Source Code Pro" charset="0"/>
                <a:ea typeface="Source Code Pro" charset="0"/>
                <a:cs typeface="Source Code Pro" charset="0"/>
              </a:rPr>
              <a:t> </a:t>
            </a:r>
            <a:r>
              <a:rPr lang="de-DE" sz="1600" dirty="0">
                <a:solidFill>
                  <a:srgbClr val="025249"/>
                </a:solidFill>
                <a:latin typeface="Source Code Pro" charset="0"/>
                <a:ea typeface="Source Code Pro" charset="0"/>
                <a:cs typeface="Source Code Pro" charset="0"/>
              </a:rPr>
              <a:t>'</a:t>
            </a:r>
            <a:r>
              <a:rPr lang="de-DE" sz="1600" dirty="0" err="1">
                <a:solidFill>
                  <a:srgbClr val="EF7D1D"/>
                </a:solidFill>
                <a:latin typeface="Source Code Pro" charset="0"/>
                <a:ea typeface="Source Code Pro" charset="0"/>
                <a:cs typeface="Source Code Pro" charset="0"/>
              </a:rPr>
              <a:t>react</a:t>
            </a:r>
            <a:r>
              <a:rPr lang="de-DE" sz="1600" dirty="0">
                <a:solidFill>
                  <a:srgbClr val="EF7D1D"/>
                </a:solidFill>
                <a:latin typeface="Source Code Pro" charset="0"/>
                <a:ea typeface="Source Code Pro" charset="0"/>
                <a:cs typeface="Source Code Pro" charset="0"/>
              </a:rPr>
              <a:t>-</a:t>
            </a:r>
            <a:r>
              <a:rPr lang="de-DE" sz="1600" dirty="0" err="1">
                <a:solidFill>
                  <a:srgbClr val="EF7D1D"/>
                </a:solidFill>
                <a:latin typeface="Source Code Pro" charset="0"/>
                <a:ea typeface="Source Code Pro" charset="0"/>
                <a:cs typeface="Source Code Pro" charset="0"/>
              </a:rPr>
              <a:t>addons</a:t>
            </a:r>
            <a:r>
              <a:rPr lang="de-DE" sz="1600" dirty="0">
                <a:solidFill>
                  <a:srgbClr val="EF7D1D"/>
                </a:solidFill>
                <a:latin typeface="Source Code Pro" charset="0"/>
                <a:ea typeface="Source Code Pro" charset="0"/>
                <a:cs typeface="Source Code Pro" charset="0"/>
              </a:rPr>
              <a:t>-test-</a:t>
            </a:r>
            <a:r>
              <a:rPr lang="de-DE" sz="1600" dirty="0" err="1">
                <a:solidFill>
                  <a:srgbClr val="EF7D1D"/>
                </a:solidFill>
                <a:latin typeface="Source Code Pro" charset="0"/>
                <a:ea typeface="Source Code Pro" charset="0"/>
                <a:cs typeface="Source Code Pro" charset="0"/>
              </a:rPr>
              <a:t>utils</a:t>
            </a:r>
            <a:r>
              <a:rPr lang="de-DE" sz="1600" dirty="0" smtClean="0">
                <a:solidFill>
                  <a:srgbClr val="025249"/>
                </a:solidFill>
                <a:latin typeface="Source Code Pro" charset="0"/>
                <a:ea typeface="Source Code Pro" charset="0"/>
                <a:cs typeface="Source Code Pro" charset="0"/>
              </a:rPr>
              <a:t>';</a:t>
            </a:r>
          </a:p>
          <a:p>
            <a:endParaRPr lang="de-DE" sz="1600" dirty="0" smtClean="0">
              <a:solidFill>
                <a:srgbClr val="025249"/>
              </a:solidFill>
              <a:latin typeface="Source Code Pro" charset="0"/>
              <a:ea typeface="Source Code Pro" charset="0"/>
              <a:cs typeface="Source Code Pro" charset="0"/>
            </a:endParaRPr>
          </a:p>
          <a:p>
            <a:r>
              <a:rPr lang="de-DE" sz="1600" dirty="0" err="1" smtClean="0">
                <a:solidFill>
                  <a:srgbClr val="025249"/>
                </a:solidFill>
                <a:latin typeface="Source Code Pro" charset="0"/>
                <a:ea typeface="Source Code Pro" charset="0"/>
                <a:cs typeface="Source Code Pro" charset="0"/>
              </a:rPr>
              <a:t>describe</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PasswordForm</a:t>
            </a:r>
            <a:r>
              <a:rPr lang="de-DE" sz="1600" dirty="0">
                <a:solidFill>
                  <a:srgbClr val="025249"/>
                </a:solidFill>
                <a:latin typeface="Source Code Pro" charset="0"/>
                <a:ea typeface="Source Code Pro" charset="0"/>
                <a:cs typeface="Source Code Pro" charset="0"/>
              </a:rPr>
              <a:t>', () =&gt; </a:t>
            </a:r>
            <a:r>
              <a:rPr lang="de-DE" sz="1600" dirty="0" smtClean="0">
                <a:solidFill>
                  <a:srgbClr val="025249"/>
                </a:solidFill>
                <a:latin typeface="Source Code Pro" charset="0"/>
                <a:ea typeface="Source Code Pro" charset="0"/>
                <a:cs typeface="Source Code Pro" charset="0"/>
              </a:rPr>
              <a:t>{</a:t>
            </a:r>
          </a:p>
          <a:p>
            <a:r>
              <a:rPr lang="de-DE" sz="1600" dirty="0" smtClean="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jsdom</a:t>
            </a:r>
            <a:r>
              <a:rPr lang="de-DE" sz="1600" dirty="0" smtClean="0">
                <a:solidFill>
                  <a:srgbClr val="025249"/>
                </a:solidFill>
                <a:latin typeface="Source Code Pro" charset="0"/>
                <a:ea typeface="Source Code Pro" charset="0"/>
                <a:cs typeface="Source Code Pro" charset="0"/>
              </a:rPr>
              <a:t>();</a:t>
            </a:r>
          </a:p>
          <a:p>
            <a:endParaRPr lang="de-DE" sz="1600" dirty="0" smtClean="0">
              <a:solidFill>
                <a:srgbClr val="025249"/>
              </a:solidFill>
              <a:latin typeface="Source Code Pro" charset="0"/>
              <a:ea typeface="Source Code Pro" charset="0"/>
              <a:cs typeface="Source Code Pro" charset="0"/>
            </a:endParaRPr>
          </a:p>
          <a:p>
            <a:r>
              <a:rPr lang="de-DE" sz="1600" dirty="0" smtClean="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it</a:t>
            </a:r>
            <a:r>
              <a:rPr lang="de-DE" sz="1600" dirty="0" smtClean="0">
                <a:solidFill>
                  <a:srgbClr val="025249"/>
                </a:solidFill>
                <a:latin typeface="Source Code Pro" charset="0"/>
                <a:ea typeface="Source Code Pro" charset="0"/>
                <a:cs typeface="Source Code Pro" charset="0"/>
              </a:rPr>
              <a:t>(</a:t>
            </a:r>
            <a:r>
              <a:rPr lang="de-DE" sz="1600" dirty="0">
                <a:solidFill>
                  <a:srgbClr val="025249"/>
                </a:solidFill>
                <a:latin typeface="Source Code Pro" charset="0"/>
                <a:ea typeface="Source Code Pro" charset="0"/>
                <a:cs typeface="Source Code Pro" charset="0"/>
              </a:rPr>
              <a:t>'</a:t>
            </a:r>
            <a:r>
              <a:rPr lang="de-DE" sz="1600" dirty="0" err="1" smtClean="0">
                <a:solidFill>
                  <a:srgbClr val="025249"/>
                </a:solidFill>
                <a:latin typeface="Source Code Pro" charset="0"/>
                <a:ea typeface="Source Code Pro" charset="0"/>
                <a:cs typeface="Source Code Pro" charset="0"/>
              </a:rPr>
              <a:t>updates</a:t>
            </a:r>
            <a:r>
              <a:rPr lang="de-DE" sz="1600" dirty="0" smtClean="0">
                <a:solidFill>
                  <a:srgbClr val="025249"/>
                </a:solidFill>
                <a:latin typeface="Source Code Pro" charset="0"/>
                <a:ea typeface="Source Code Pro" charset="0"/>
                <a:cs typeface="Source Code Pro" charset="0"/>
              </a:rPr>
              <a:t> </a:t>
            </a:r>
            <a:r>
              <a:rPr lang="de-DE" sz="1600" dirty="0" err="1" smtClean="0">
                <a:solidFill>
                  <a:srgbClr val="025249"/>
                </a:solidFill>
                <a:latin typeface="Source Code Pro" charset="0"/>
                <a:ea typeface="Source Code Pro" charset="0"/>
                <a:cs typeface="Source Code Pro" charset="0"/>
              </a:rPr>
              <a:t>button</a:t>
            </a:r>
            <a:r>
              <a:rPr lang="de-DE" sz="1600" dirty="0" smtClean="0">
                <a:solidFill>
                  <a:srgbClr val="025249"/>
                </a:solidFill>
                <a:latin typeface="Source Code Pro" charset="0"/>
                <a:ea typeface="Source Code Pro" charset="0"/>
                <a:cs typeface="Source Code Pro" charset="0"/>
              </a:rPr>
              <a:t>', </a:t>
            </a:r>
            <a:r>
              <a:rPr lang="de-DE" sz="1600" dirty="0">
                <a:solidFill>
                  <a:srgbClr val="025249"/>
                </a:solidFill>
                <a:latin typeface="Source Code Pro" charset="0"/>
                <a:ea typeface="Source Code Pro" charset="0"/>
                <a:cs typeface="Source Code Pro" charset="0"/>
              </a:rPr>
              <a:t>() =&gt; </a:t>
            </a:r>
            <a:r>
              <a:rPr lang="de-DE" sz="1600" dirty="0" smtClean="0">
                <a:solidFill>
                  <a:srgbClr val="025249"/>
                </a:solidFill>
                <a:latin typeface="Source Code Pro" charset="0"/>
                <a:ea typeface="Source Code Pro" charset="0"/>
                <a:cs typeface="Source Code Pro" charset="0"/>
              </a:rPr>
              <a:t>{</a:t>
            </a:r>
          </a:p>
          <a:p>
            <a:r>
              <a:rPr lang="de-DE" sz="1600" dirty="0" smtClean="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const</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tree</a:t>
            </a:r>
            <a:r>
              <a:rPr lang="de-DE" sz="1600" dirty="0">
                <a:solidFill>
                  <a:srgbClr val="025249"/>
                </a:solidFill>
                <a:latin typeface="Source Code Pro" charset="0"/>
                <a:ea typeface="Source Code Pro" charset="0"/>
                <a:cs typeface="Source Code Pro" charset="0"/>
              </a:rPr>
              <a:t> = </a:t>
            </a:r>
            <a:r>
              <a:rPr lang="de-DE" sz="1600" dirty="0" err="1" smtClean="0">
                <a:solidFill>
                  <a:srgbClr val="EF7D1D"/>
                </a:solidFill>
                <a:latin typeface="Source Code Pro" charset="0"/>
                <a:ea typeface="Source Code Pro" charset="0"/>
                <a:cs typeface="Source Code Pro" charset="0"/>
              </a:rPr>
              <a:t>renderIntoDocument</a:t>
            </a:r>
            <a:r>
              <a:rPr lang="de-DE" sz="1600" dirty="0" smtClean="0">
                <a:solidFill>
                  <a:srgbClr val="025249"/>
                </a:solidFill>
                <a:latin typeface="Source Code Pro" charset="0"/>
                <a:ea typeface="Source Code Pro" charset="0"/>
                <a:cs typeface="Source Code Pro" charset="0"/>
              </a:rPr>
              <a:t>(</a:t>
            </a:r>
          </a:p>
          <a:p>
            <a:r>
              <a:rPr lang="de-DE" sz="1600" dirty="0" smtClean="0">
                <a:solidFill>
                  <a:srgbClr val="025249"/>
                </a:solidFill>
                <a:latin typeface="Source Code Pro" charset="0"/>
                <a:ea typeface="Source Code Pro" charset="0"/>
                <a:cs typeface="Source Code Pro" charset="0"/>
              </a:rPr>
              <a:t>      </a:t>
            </a:r>
            <a:r>
              <a:rPr lang="de-DE" sz="1600" dirty="0">
                <a:solidFill>
                  <a:srgbClr val="025249"/>
                </a:solidFill>
                <a:latin typeface="Source Code Pro" charset="0"/>
                <a:ea typeface="Source Code Pro" charset="0"/>
                <a:cs typeface="Source Code Pro" charset="0"/>
              </a:rPr>
              <a:t>&lt;</a:t>
            </a:r>
            <a:r>
              <a:rPr lang="de-DE" sz="1600" dirty="0" err="1">
                <a:solidFill>
                  <a:srgbClr val="025249"/>
                </a:solidFill>
                <a:latin typeface="Source Code Pro" charset="0"/>
                <a:ea typeface="Source Code Pro" charset="0"/>
                <a:cs typeface="Source Code Pro" charset="0"/>
              </a:rPr>
              <a:t>PasswordForm</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restrictions</a:t>
            </a:r>
            <a:r>
              <a:rPr lang="de-DE" sz="1600" dirty="0">
                <a:solidFill>
                  <a:srgbClr val="025249"/>
                </a:solidFill>
                <a:latin typeface="Source Code Pro" charset="0"/>
                <a:ea typeface="Source Code Pro" charset="0"/>
                <a:cs typeface="Source Code Pro" charset="0"/>
              </a:rPr>
              <a:t>={. . .} </a:t>
            </a:r>
            <a:r>
              <a:rPr lang="de-DE" sz="1600" dirty="0" err="1">
                <a:solidFill>
                  <a:srgbClr val="025249"/>
                </a:solidFill>
                <a:latin typeface="Source Code Pro" charset="0"/>
                <a:ea typeface="Source Code Pro" charset="0"/>
                <a:cs typeface="Source Code Pro" charset="0"/>
              </a:rPr>
              <a:t>onPasswordSet</a:t>
            </a:r>
            <a:r>
              <a:rPr lang="de-DE" sz="1600" dirty="0">
                <a:solidFill>
                  <a:srgbClr val="025249"/>
                </a:solidFill>
                <a:latin typeface="Source Code Pro" charset="0"/>
                <a:ea typeface="Source Code Pro" charset="0"/>
                <a:cs typeface="Source Code Pro" charset="0"/>
              </a:rPr>
              <a:t>={. . .} </a:t>
            </a:r>
            <a:r>
              <a:rPr lang="de-DE" sz="1600" dirty="0" smtClean="0">
                <a:solidFill>
                  <a:srgbClr val="025249"/>
                </a:solidFill>
                <a:latin typeface="Source Code Pro" charset="0"/>
                <a:ea typeface="Source Code Pro" charset="0"/>
                <a:cs typeface="Source Code Pro" charset="0"/>
              </a:rPr>
              <a:t>/&gt;</a:t>
            </a:r>
          </a:p>
          <a:p>
            <a:r>
              <a:rPr lang="de-DE" sz="1600" dirty="0" smtClean="0">
                <a:solidFill>
                  <a:srgbClr val="025249"/>
                </a:solidFill>
                <a:latin typeface="Source Code Pro" charset="0"/>
                <a:ea typeface="Source Code Pro" charset="0"/>
                <a:cs typeface="Source Code Pro" charset="0"/>
              </a:rPr>
              <a:t>    );</a:t>
            </a:r>
          </a:p>
          <a:p>
            <a:endParaRPr lang="de-DE" sz="1600" dirty="0" smtClean="0">
              <a:solidFill>
                <a:srgbClr val="025249"/>
              </a:solidFill>
              <a:latin typeface="Source Code Pro" charset="0"/>
              <a:ea typeface="Source Code Pro" charset="0"/>
              <a:cs typeface="Source Code Pro" charset="0"/>
            </a:endParaRPr>
          </a:p>
          <a:p>
            <a:r>
              <a:rPr lang="de-DE" sz="1600" dirty="0" smtClean="0">
                <a:solidFill>
                  <a:srgbClr val="025249"/>
                </a:solidFill>
                <a:latin typeface="Source Code Pro" charset="0"/>
                <a:ea typeface="Source Code Pro" charset="0"/>
                <a:cs typeface="Source Code Pro" charset="0"/>
              </a:rPr>
              <a:t>    </a:t>
            </a:r>
            <a:r>
              <a:rPr lang="de-DE" sz="1600" dirty="0" err="1" smtClean="0">
                <a:solidFill>
                  <a:srgbClr val="025249"/>
                </a:solidFill>
                <a:latin typeface="Source Code Pro" charset="0"/>
                <a:ea typeface="Source Code Pro" charset="0"/>
                <a:cs typeface="Source Code Pro" charset="0"/>
              </a:rPr>
              <a:t>expect</a:t>
            </a:r>
            <a:r>
              <a:rPr lang="de-DE" sz="1600" dirty="0" smtClean="0">
                <a:solidFill>
                  <a:srgbClr val="025249"/>
                </a:solidFill>
                <a:latin typeface="Source Code Pro" charset="0"/>
                <a:ea typeface="Source Code Pro" charset="0"/>
                <a:cs typeface="Source Code Pro" charset="0"/>
              </a:rPr>
              <a:t>(</a:t>
            </a:r>
            <a:r>
              <a:rPr lang="de-DE" sz="1600" dirty="0" err="1" smtClean="0">
                <a:solidFill>
                  <a:srgbClr val="EF7D1D"/>
                </a:solidFill>
                <a:latin typeface="Source Code Pro" charset="0"/>
                <a:ea typeface="Source Code Pro" charset="0"/>
                <a:cs typeface="Source Code Pro" charset="0"/>
              </a:rPr>
              <a:t>isCompositeComponentWithType</a:t>
            </a:r>
            <a:r>
              <a:rPr lang="de-DE" sz="1600" dirty="0" smtClean="0">
                <a:solidFill>
                  <a:srgbClr val="025249"/>
                </a:solidFill>
                <a:latin typeface="Source Code Pro" charset="0"/>
                <a:ea typeface="Source Code Pro" charset="0"/>
                <a:cs typeface="Source Code Pro" charset="0"/>
              </a:rPr>
              <a:t>(</a:t>
            </a:r>
            <a:r>
              <a:rPr lang="de-DE" sz="1600" dirty="0" err="1" smtClean="0">
                <a:solidFill>
                  <a:srgbClr val="025249"/>
                </a:solidFill>
                <a:latin typeface="Source Code Pro" charset="0"/>
                <a:ea typeface="Source Code Pro" charset="0"/>
                <a:cs typeface="Source Code Pro" charset="0"/>
              </a:rPr>
              <a:t>tree</a:t>
            </a:r>
            <a:r>
              <a:rPr lang="de-DE" sz="1600" dirty="0" smtClean="0">
                <a:solidFill>
                  <a:srgbClr val="025249"/>
                </a:solidFill>
                <a:latin typeface="Source Code Pro" charset="0"/>
                <a:ea typeface="Source Code Pro" charset="0"/>
                <a:cs typeface="Source Code Pro" charset="0"/>
              </a:rPr>
              <a:t>, </a:t>
            </a:r>
            <a:r>
              <a:rPr lang="de-DE" sz="1600" dirty="0" err="1" smtClean="0">
                <a:solidFill>
                  <a:srgbClr val="025249"/>
                </a:solidFill>
                <a:latin typeface="Source Code Pro" charset="0"/>
                <a:ea typeface="Source Code Pro" charset="0"/>
                <a:cs typeface="Source Code Pro" charset="0"/>
              </a:rPr>
              <a:t>PasswordForm</a:t>
            </a:r>
            <a:r>
              <a:rPr lang="de-DE" sz="1600" dirty="0" smtClean="0">
                <a:solidFill>
                  <a:srgbClr val="025249"/>
                </a:solidFill>
                <a:latin typeface="Source Code Pro" charset="0"/>
                <a:ea typeface="Source Code Pro" charset="0"/>
                <a:cs typeface="Source Code Pro" charset="0"/>
              </a:rPr>
              <a:t>)).</a:t>
            </a:r>
            <a:r>
              <a:rPr lang="de-DE" sz="1600" dirty="0" err="1" smtClean="0">
                <a:solidFill>
                  <a:srgbClr val="025249"/>
                </a:solidFill>
                <a:latin typeface="Source Code Pro" charset="0"/>
                <a:ea typeface="Source Code Pro" charset="0"/>
                <a:cs typeface="Source Code Pro" charset="0"/>
              </a:rPr>
              <a:t>to.be.true</a:t>
            </a:r>
            <a:r>
              <a:rPr lang="de-DE" sz="1600" dirty="0" smtClean="0">
                <a:solidFill>
                  <a:srgbClr val="025249"/>
                </a:solidFill>
                <a:latin typeface="Source Code Pro" charset="0"/>
                <a:ea typeface="Source Code Pro" charset="0"/>
                <a:cs typeface="Source Code Pro" charset="0"/>
              </a:rPr>
              <a:t>;</a:t>
            </a:r>
          </a:p>
          <a:p>
            <a:r>
              <a:rPr lang="de-DE" sz="1600" dirty="0" smtClean="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const</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inputField</a:t>
            </a:r>
            <a:r>
              <a:rPr lang="de-DE" sz="1600" dirty="0">
                <a:solidFill>
                  <a:srgbClr val="025249"/>
                </a:solidFill>
                <a:latin typeface="Source Code Pro" charset="0"/>
                <a:ea typeface="Source Code Pro" charset="0"/>
                <a:cs typeface="Source Code Pro" charset="0"/>
              </a:rPr>
              <a:t> = </a:t>
            </a:r>
            <a:r>
              <a:rPr lang="de-DE" sz="1600" dirty="0" err="1" smtClean="0">
                <a:solidFill>
                  <a:srgbClr val="EF7D1D"/>
                </a:solidFill>
                <a:latin typeface="Source Code Pro" charset="0"/>
                <a:ea typeface="Source Code Pro" charset="0"/>
                <a:cs typeface="Source Code Pro" charset="0"/>
              </a:rPr>
              <a:t>findRenderedDOMComponentWithTag</a:t>
            </a:r>
            <a:r>
              <a:rPr lang="de-DE" sz="1600" dirty="0" smtClean="0">
                <a:solidFill>
                  <a:srgbClr val="025249"/>
                </a:solidFill>
                <a:latin typeface="Source Code Pro" charset="0"/>
                <a:ea typeface="Source Code Pro" charset="0"/>
                <a:cs typeface="Source Code Pro" charset="0"/>
              </a:rPr>
              <a:t>(</a:t>
            </a:r>
            <a:r>
              <a:rPr lang="de-DE" sz="1600" dirty="0" err="1" smtClean="0">
                <a:solidFill>
                  <a:srgbClr val="025249"/>
                </a:solidFill>
                <a:latin typeface="Source Code Pro" charset="0"/>
                <a:ea typeface="Source Code Pro" charset="0"/>
                <a:cs typeface="Source Code Pro" charset="0"/>
              </a:rPr>
              <a:t>tree</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input</a:t>
            </a:r>
            <a:r>
              <a:rPr lang="de-DE" sz="1600" dirty="0" smtClean="0">
                <a:solidFill>
                  <a:srgbClr val="025249"/>
                </a:solidFill>
                <a:latin typeface="Source Code Pro" charset="0"/>
                <a:ea typeface="Source Code Pro" charset="0"/>
                <a:cs typeface="Source Code Pro" charset="0"/>
              </a:rPr>
              <a:t>');</a:t>
            </a:r>
          </a:p>
          <a:p>
            <a:r>
              <a:rPr lang="de-DE" sz="1600" dirty="0" smtClean="0">
                <a:solidFill>
                  <a:srgbClr val="025249"/>
                </a:solidFill>
                <a:latin typeface="Source Code Pro" charset="0"/>
                <a:ea typeface="Source Code Pro" charset="0"/>
                <a:cs typeface="Source Code Pro" charset="0"/>
              </a:rPr>
              <a:t>    </a:t>
            </a:r>
            <a:r>
              <a:rPr lang="de-DE" sz="1600" dirty="0" err="1" smtClean="0">
                <a:solidFill>
                  <a:srgbClr val="025249"/>
                </a:solidFill>
                <a:latin typeface="Source Code Pro" charset="0"/>
                <a:ea typeface="Source Code Pro" charset="0"/>
                <a:cs typeface="Source Code Pro" charset="0"/>
              </a:rPr>
              <a:t>const</a:t>
            </a:r>
            <a:r>
              <a:rPr lang="de-DE" sz="1600" dirty="0" smtClean="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btn</a:t>
            </a:r>
            <a:r>
              <a:rPr lang="de-DE" sz="1600" dirty="0">
                <a:solidFill>
                  <a:srgbClr val="025249"/>
                </a:solidFill>
                <a:latin typeface="Source Code Pro" charset="0"/>
                <a:ea typeface="Source Code Pro" charset="0"/>
                <a:cs typeface="Source Code Pro" charset="0"/>
              </a:rPr>
              <a:t> = </a:t>
            </a:r>
            <a:r>
              <a:rPr lang="de-DE" sz="1600" dirty="0" err="1">
                <a:solidFill>
                  <a:srgbClr val="EF7D1D"/>
                </a:solidFill>
                <a:latin typeface="Source Code Pro" charset="0"/>
                <a:ea typeface="Source Code Pro" charset="0"/>
                <a:cs typeface="Source Code Pro" charset="0"/>
              </a:rPr>
              <a:t>findRenderedDOMComponentWithTag</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tree</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button</a:t>
            </a:r>
            <a:r>
              <a:rPr lang="de-DE" sz="1600" dirty="0">
                <a:solidFill>
                  <a:srgbClr val="025249"/>
                </a:solidFill>
                <a:latin typeface="Source Code Pro" charset="0"/>
                <a:ea typeface="Source Code Pro" charset="0"/>
                <a:cs typeface="Source Code Pro" charset="0"/>
              </a:rPr>
              <a:t>');</a:t>
            </a:r>
          </a:p>
          <a:p>
            <a:endParaRPr lang="de-DE" sz="1600" dirty="0" smtClean="0">
              <a:solidFill>
                <a:srgbClr val="025249"/>
              </a:solidFill>
              <a:latin typeface="Source Code Pro" charset="0"/>
              <a:ea typeface="Source Code Pro" charset="0"/>
              <a:cs typeface="Source Code Pro" charset="0"/>
            </a:endParaRPr>
          </a:p>
          <a:p>
            <a:r>
              <a:rPr lang="de-DE" sz="1600" dirty="0" smtClean="0">
                <a:solidFill>
                  <a:srgbClr val="025249"/>
                </a:solidFill>
                <a:latin typeface="Source Code Pro" charset="0"/>
                <a:ea typeface="Source Code Pro" charset="0"/>
                <a:cs typeface="Source Code Pro" charset="0"/>
              </a:rPr>
              <a:t>    </a:t>
            </a:r>
            <a:r>
              <a:rPr lang="de-DE" sz="1600" dirty="0" err="1" smtClean="0">
                <a:solidFill>
                  <a:srgbClr val="EF7D1D"/>
                </a:solidFill>
                <a:latin typeface="Source Code Pro" charset="0"/>
                <a:ea typeface="Source Code Pro" charset="0"/>
                <a:cs typeface="Source Code Pro" charset="0"/>
              </a:rPr>
              <a:t>Simulate.change</a:t>
            </a:r>
            <a:r>
              <a:rPr lang="de-DE" sz="1600" dirty="0" smtClean="0">
                <a:solidFill>
                  <a:srgbClr val="025249"/>
                </a:solidFill>
                <a:latin typeface="Source Code Pro" charset="0"/>
                <a:ea typeface="Source Code Pro" charset="0"/>
                <a:cs typeface="Source Code Pro" charset="0"/>
              </a:rPr>
              <a:t>(</a:t>
            </a:r>
            <a:r>
              <a:rPr lang="de-DE" sz="1600" dirty="0" err="1" smtClean="0">
                <a:solidFill>
                  <a:srgbClr val="025249"/>
                </a:solidFill>
                <a:latin typeface="Source Code Pro" charset="0"/>
                <a:ea typeface="Source Code Pro" charset="0"/>
                <a:cs typeface="Source Code Pro" charset="0"/>
              </a:rPr>
              <a:t>inputField</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target</a:t>
            </a:r>
            <a:r>
              <a:rPr lang="de-DE" sz="1600" dirty="0">
                <a:solidFill>
                  <a:srgbClr val="025249"/>
                </a:solidFill>
                <a:latin typeface="Source Code Pro" charset="0"/>
                <a:ea typeface="Source Code Pro" charset="0"/>
                <a:cs typeface="Source Code Pro" charset="0"/>
              </a:rPr>
              <a:t>: {</a:t>
            </a:r>
            <a:r>
              <a:rPr lang="de-DE" sz="1600" dirty="0" err="1">
                <a:solidFill>
                  <a:srgbClr val="025249"/>
                </a:solidFill>
                <a:latin typeface="Source Code Pro" charset="0"/>
                <a:ea typeface="Source Code Pro" charset="0"/>
                <a:cs typeface="Source Code Pro" charset="0"/>
              </a:rPr>
              <a:t>value</a:t>
            </a:r>
            <a:r>
              <a:rPr lang="de-DE" sz="1600" dirty="0">
                <a:solidFill>
                  <a:srgbClr val="025249"/>
                </a:solidFill>
                <a:latin typeface="Source Code Pro" charset="0"/>
                <a:ea typeface="Source Code Pro" charset="0"/>
                <a:cs typeface="Source Code Pro" charset="0"/>
              </a:rPr>
              <a:t>: 'xxx</a:t>
            </a:r>
            <a:r>
              <a:rPr lang="de-DE" sz="1600" dirty="0" smtClean="0">
                <a:solidFill>
                  <a:srgbClr val="025249"/>
                </a:solidFill>
                <a:latin typeface="Source Code Pro" charset="0"/>
                <a:ea typeface="Source Code Pro" charset="0"/>
                <a:cs typeface="Source Code Pro" charset="0"/>
              </a:rPr>
              <a:t>'}});</a:t>
            </a:r>
          </a:p>
          <a:p>
            <a:r>
              <a:rPr lang="de-DE" sz="1600" dirty="0" smtClean="0">
                <a:solidFill>
                  <a:srgbClr val="025249"/>
                </a:solidFill>
                <a:latin typeface="Source Code Pro" charset="0"/>
                <a:ea typeface="Source Code Pro" charset="0"/>
                <a:cs typeface="Source Code Pro" charset="0"/>
              </a:rPr>
              <a:t>    </a:t>
            </a:r>
            <a:r>
              <a:rPr lang="de-DE" sz="1600" dirty="0" err="1" smtClean="0">
                <a:solidFill>
                  <a:srgbClr val="025249"/>
                </a:solidFill>
                <a:latin typeface="Source Code Pro" charset="0"/>
                <a:ea typeface="Source Code Pro" charset="0"/>
                <a:cs typeface="Source Code Pro" charset="0"/>
              </a:rPr>
              <a:t>expect</a:t>
            </a:r>
            <a:r>
              <a:rPr lang="de-DE" sz="1600" dirty="0" smtClean="0">
                <a:solidFill>
                  <a:srgbClr val="025249"/>
                </a:solidFill>
                <a:latin typeface="Source Code Pro" charset="0"/>
                <a:ea typeface="Source Code Pro" charset="0"/>
                <a:cs typeface="Source Code Pro" charset="0"/>
              </a:rPr>
              <a:t>(</a:t>
            </a:r>
            <a:r>
              <a:rPr lang="de-DE" sz="1600" dirty="0" err="1" smtClean="0">
                <a:solidFill>
                  <a:srgbClr val="025249"/>
                </a:solidFill>
                <a:latin typeface="Source Code Pro" charset="0"/>
                <a:ea typeface="Source Code Pro" charset="0"/>
                <a:cs typeface="Source Code Pro" charset="0"/>
              </a:rPr>
              <a:t>setPasswordButton.disabled</a:t>
            </a:r>
            <a:r>
              <a:rPr lang="de-DE" sz="1600" dirty="0">
                <a:solidFill>
                  <a:srgbClr val="025249"/>
                </a:solidFill>
                <a:latin typeface="Source Code Pro" charset="0"/>
                <a:ea typeface="Source Code Pro" charset="0"/>
                <a:cs typeface="Source Code Pro" charset="0"/>
              </a:rPr>
              <a:t>).</a:t>
            </a:r>
            <a:r>
              <a:rPr lang="de-DE" sz="1600" dirty="0" err="1">
                <a:solidFill>
                  <a:srgbClr val="025249"/>
                </a:solidFill>
                <a:latin typeface="Source Code Pro" charset="0"/>
                <a:ea typeface="Source Code Pro" charset="0"/>
                <a:cs typeface="Source Code Pro" charset="0"/>
              </a:rPr>
              <a:t>to.be.true</a:t>
            </a:r>
            <a:r>
              <a:rPr lang="de-DE" sz="1600" dirty="0" smtClean="0">
                <a:solidFill>
                  <a:srgbClr val="025249"/>
                </a:solidFill>
                <a:latin typeface="Source Code Pro" charset="0"/>
                <a:ea typeface="Source Code Pro" charset="0"/>
                <a:cs typeface="Source Code Pro" charset="0"/>
              </a:rPr>
              <a:t>;</a:t>
            </a:r>
          </a:p>
          <a:p>
            <a:r>
              <a:rPr lang="de-DE" sz="1600" dirty="0" smtClean="0">
                <a:solidFill>
                  <a:srgbClr val="025249"/>
                </a:solidFill>
                <a:latin typeface="Source Code Pro" charset="0"/>
                <a:ea typeface="Source Code Pro" charset="0"/>
                <a:cs typeface="Source Code Pro" charset="0"/>
              </a:rPr>
              <a:t>  });</a:t>
            </a:r>
          </a:p>
          <a:p>
            <a:r>
              <a:rPr lang="de-DE" sz="1600" dirty="0" smtClean="0">
                <a:solidFill>
                  <a:srgbClr val="025249"/>
                </a:solidFill>
                <a:latin typeface="Source Code Pro" charset="0"/>
                <a:ea typeface="Source Code Pro" charset="0"/>
                <a:cs typeface="Source Code Pro" charset="0"/>
              </a:rPr>
              <a:t>});</a:t>
            </a:r>
            <a:endParaRPr lang="de-DE" sz="1600" dirty="0">
              <a:solidFill>
                <a:srgbClr val="025249"/>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44294434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Ökosystem</a:t>
            </a:r>
            <a:endParaRPr lang="de-DE" dirty="0"/>
          </a:p>
        </p:txBody>
      </p:sp>
      <p:grpSp>
        <p:nvGrpSpPr>
          <p:cNvPr id="23" name="Gruppierung 22"/>
          <p:cNvGrpSpPr/>
          <p:nvPr/>
        </p:nvGrpSpPr>
        <p:grpSpPr>
          <a:xfrm>
            <a:off x="364552" y="1280523"/>
            <a:ext cx="8817717" cy="797258"/>
            <a:chOff x="364552" y="1509123"/>
            <a:chExt cx="8817717" cy="797258"/>
          </a:xfrm>
        </p:grpSpPr>
        <p:sp>
          <p:nvSpPr>
            <p:cNvPr id="7" name="Textfeld 6"/>
            <p:cNvSpPr txBox="1"/>
            <p:nvPr/>
          </p:nvSpPr>
          <p:spPr>
            <a:xfrm>
              <a:off x="6140394" y="1721568"/>
              <a:ext cx="1760418" cy="369332"/>
            </a:xfrm>
            <a:prstGeom prst="rect">
              <a:avLst/>
            </a:prstGeom>
            <a:noFill/>
          </p:spPr>
          <p:txBody>
            <a:bodyPr wrap="none" rtlCol="0">
              <a:spAutoFit/>
            </a:bodyPr>
            <a:lstStyle/>
            <a:p>
              <a:pPr algn="r"/>
              <a:r>
                <a:rPr lang="de-DE" b="1" dirty="0">
                  <a:solidFill>
                    <a:srgbClr val="025249"/>
                  </a:solidFill>
                  <a:latin typeface="Source Sans Pro Semibold" charset="0"/>
                  <a:ea typeface="Source Sans Pro Semibold" charset="0"/>
                  <a:cs typeface="Source Sans Pro Semibold" charset="0"/>
                </a:rPr>
                <a:t>m</a:t>
              </a:r>
              <a:r>
                <a:rPr lang="de-DE" b="1" dirty="0" smtClean="0">
                  <a:solidFill>
                    <a:srgbClr val="025249"/>
                  </a:solidFill>
                  <a:latin typeface="Source Sans Pro Semibold" charset="0"/>
                  <a:ea typeface="Source Sans Pro Semibold" charset="0"/>
                  <a:cs typeface="Source Sans Pro Semibold" charset="0"/>
                </a:rPr>
                <a:t>aterial-design</a:t>
              </a:r>
              <a:endParaRPr lang="de-DE" b="1" dirty="0">
                <a:solidFill>
                  <a:srgbClr val="025249"/>
                </a:solidFill>
                <a:latin typeface="Source Sans Pro Semibold" charset="0"/>
                <a:ea typeface="Source Sans Pro Semibold" charset="0"/>
                <a:cs typeface="Source Sans Pro Semibold" charset="0"/>
              </a:endParaRPr>
            </a:p>
          </p:txBody>
        </p:sp>
        <p:pic>
          <p:nvPicPr>
            <p:cNvPr id="8" name="Bild 7"/>
            <p:cNvPicPr>
              <a:picLocks noChangeAspect="1"/>
            </p:cNvPicPr>
            <p:nvPr/>
          </p:nvPicPr>
          <p:blipFill>
            <a:blip r:embed="rId2"/>
            <a:stretch>
              <a:fillRect/>
            </a:stretch>
          </p:blipFill>
          <p:spPr>
            <a:xfrm>
              <a:off x="8200272" y="1510514"/>
              <a:ext cx="981997" cy="795867"/>
            </a:xfrm>
            <a:prstGeom prst="rect">
              <a:avLst/>
            </a:prstGeom>
          </p:spPr>
        </p:pic>
        <p:pic>
          <p:nvPicPr>
            <p:cNvPr id="11" name="Bild 10"/>
            <p:cNvPicPr>
              <a:picLocks noChangeAspect="1"/>
            </p:cNvPicPr>
            <p:nvPr/>
          </p:nvPicPr>
          <p:blipFill>
            <a:blip r:embed="rId3"/>
            <a:stretch>
              <a:fillRect/>
            </a:stretch>
          </p:blipFill>
          <p:spPr>
            <a:xfrm>
              <a:off x="364552" y="1509123"/>
              <a:ext cx="1756751" cy="795867"/>
            </a:xfrm>
            <a:prstGeom prst="rect">
              <a:avLst/>
            </a:prstGeom>
            <a:ln w="25400" cmpd="sng">
              <a:solidFill>
                <a:srgbClr val="6B8CAB"/>
              </a:solidFill>
              <a:miter lim="800000"/>
            </a:ln>
            <a:effectLst/>
          </p:spPr>
        </p:pic>
        <p:sp>
          <p:nvSpPr>
            <p:cNvPr id="12" name="Textfeld 11"/>
            <p:cNvSpPr txBox="1"/>
            <p:nvPr/>
          </p:nvSpPr>
          <p:spPr>
            <a:xfrm>
              <a:off x="2480417" y="1721568"/>
              <a:ext cx="1787669" cy="369332"/>
            </a:xfrm>
            <a:prstGeom prst="rect">
              <a:avLst/>
            </a:prstGeom>
            <a:noFill/>
          </p:spPr>
          <p:txBody>
            <a:bodyPr wrap="none" rtlCol="0">
              <a:spAutoFit/>
            </a:bodyPr>
            <a:lstStyle/>
            <a:p>
              <a:r>
                <a:rPr lang="de-DE" b="1" dirty="0" smtClean="0">
                  <a:solidFill>
                    <a:srgbClr val="025249"/>
                  </a:solidFill>
                  <a:latin typeface="Source Sans Pro Semibold" charset="0"/>
                  <a:ea typeface="Source Sans Pro Semibold" charset="0"/>
                  <a:cs typeface="Source Sans Pro Semibold" charset="0"/>
                </a:rPr>
                <a:t>Dev</a:t>
              </a:r>
              <a:r>
                <a:rPr lang="de-DE" b="1" dirty="0" smtClean="0">
                  <a:solidFill>
                    <a:srgbClr val="025249"/>
                  </a:solidFill>
                  <a:latin typeface="Source Sans Pro Semibold" charset="0"/>
                  <a:ea typeface="Source Sans Pro Semibold" charset="0"/>
                  <a:cs typeface="Source Sans Pro Semibold" charset="0"/>
                </a:rPr>
                <a:t>eloper Tools</a:t>
              </a:r>
              <a:endParaRPr lang="de-DE" b="1" dirty="0">
                <a:solidFill>
                  <a:srgbClr val="025249"/>
                </a:solidFill>
                <a:latin typeface="Source Sans Pro Semibold" charset="0"/>
                <a:ea typeface="Source Sans Pro Semibold" charset="0"/>
                <a:cs typeface="Source Sans Pro Semibold" charset="0"/>
              </a:endParaRPr>
            </a:p>
          </p:txBody>
        </p:sp>
      </p:grpSp>
      <p:grpSp>
        <p:nvGrpSpPr>
          <p:cNvPr id="26" name="Gruppierung 25"/>
          <p:cNvGrpSpPr/>
          <p:nvPr/>
        </p:nvGrpSpPr>
        <p:grpSpPr>
          <a:xfrm>
            <a:off x="557111" y="5450405"/>
            <a:ext cx="8510128" cy="961438"/>
            <a:chOff x="607911" y="4714737"/>
            <a:chExt cx="8510128" cy="961438"/>
          </a:xfrm>
        </p:grpSpPr>
        <p:sp>
          <p:nvSpPr>
            <p:cNvPr id="9" name="Textfeld 8"/>
            <p:cNvSpPr txBox="1"/>
            <p:nvPr/>
          </p:nvSpPr>
          <p:spPr>
            <a:xfrm>
              <a:off x="5641963" y="5035116"/>
              <a:ext cx="2356735" cy="369332"/>
            </a:xfrm>
            <a:prstGeom prst="rect">
              <a:avLst/>
            </a:prstGeom>
            <a:noFill/>
          </p:spPr>
          <p:txBody>
            <a:bodyPr wrap="none" rtlCol="0">
              <a:spAutoFit/>
            </a:bodyPr>
            <a:lstStyle/>
            <a:p>
              <a:pPr algn="r"/>
              <a:r>
                <a:rPr lang="de-DE" b="1" dirty="0">
                  <a:solidFill>
                    <a:srgbClr val="025249"/>
                  </a:solidFill>
                  <a:latin typeface="Source Sans Pro Semibold" charset="0"/>
                  <a:ea typeface="Source Sans Pro Semibold" charset="0"/>
                  <a:cs typeface="Source Sans Pro Semibold" charset="0"/>
                </a:rPr>
                <a:t>F</a:t>
              </a:r>
              <a:r>
                <a:rPr lang="de-DE" b="1" dirty="0" smtClean="0">
                  <a:solidFill>
                    <a:srgbClr val="025249"/>
                  </a:solidFill>
                  <a:latin typeface="Source Sans Pro Semibold" charset="0"/>
                  <a:ea typeface="Source Sans Pro Semibold" charset="0"/>
                  <a:cs typeface="Source Sans Pro Semibold" charset="0"/>
                </a:rPr>
                <a:t>ertige </a:t>
              </a:r>
              <a:r>
                <a:rPr lang="de-DE" b="1" dirty="0" smtClean="0">
                  <a:solidFill>
                    <a:srgbClr val="025249"/>
                  </a:solidFill>
                  <a:latin typeface="Source Sans Pro Semibold" charset="0"/>
                  <a:ea typeface="Source Sans Pro Semibold" charset="0"/>
                  <a:cs typeface="Source Sans Pro Semibold" charset="0"/>
                </a:rPr>
                <a:t>Komponenten</a:t>
              </a:r>
              <a:endParaRPr lang="de-DE" b="1" dirty="0">
                <a:solidFill>
                  <a:srgbClr val="025249"/>
                </a:solidFill>
                <a:latin typeface="Source Sans Pro Semibold" charset="0"/>
                <a:ea typeface="Source Sans Pro Semibold" charset="0"/>
                <a:cs typeface="Source Sans Pro Semibold" charset="0"/>
              </a:endParaRPr>
            </a:p>
          </p:txBody>
        </p:sp>
        <p:pic>
          <p:nvPicPr>
            <p:cNvPr id="10" name="Bild 9"/>
            <p:cNvPicPr>
              <a:picLocks noChangeAspect="1"/>
            </p:cNvPicPr>
            <p:nvPr/>
          </p:nvPicPr>
          <p:blipFill>
            <a:blip r:embed="rId4"/>
            <a:stretch>
              <a:fillRect/>
            </a:stretch>
          </p:blipFill>
          <p:spPr>
            <a:xfrm>
              <a:off x="8271414" y="4832709"/>
              <a:ext cx="846625" cy="843466"/>
            </a:xfrm>
            <a:prstGeom prst="rect">
              <a:avLst/>
            </a:prstGeom>
          </p:spPr>
        </p:pic>
        <p:sp>
          <p:nvSpPr>
            <p:cNvPr id="14" name="Textfeld 13"/>
            <p:cNvSpPr txBox="1"/>
            <p:nvPr/>
          </p:nvSpPr>
          <p:spPr>
            <a:xfrm>
              <a:off x="2480417" y="4976701"/>
              <a:ext cx="1444626"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Native</a:t>
              </a:r>
              <a:endParaRPr lang="de-DE" b="1" dirty="0">
                <a:solidFill>
                  <a:srgbClr val="025249"/>
                </a:solidFill>
                <a:latin typeface="Source Sans Pro Semibold" charset="0"/>
                <a:ea typeface="Source Sans Pro Semibold" charset="0"/>
                <a:cs typeface="Source Sans Pro Semibold" charset="0"/>
              </a:endParaRPr>
            </a:p>
          </p:txBody>
        </p:sp>
        <p:grpSp>
          <p:nvGrpSpPr>
            <p:cNvPr id="15" name="Gruppierung 14"/>
            <p:cNvGrpSpPr/>
            <p:nvPr/>
          </p:nvGrpSpPr>
          <p:grpSpPr>
            <a:xfrm>
              <a:off x="607911" y="4714737"/>
              <a:ext cx="1090719" cy="806237"/>
              <a:chOff x="843353" y="3996267"/>
              <a:chExt cx="1090719" cy="806237"/>
            </a:xfrm>
          </p:grpSpPr>
          <p:pic>
            <p:nvPicPr>
              <p:cNvPr id="16" name="Bild 15"/>
              <p:cNvPicPr>
                <a:picLocks noChangeAspect="1"/>
              </p:cNvPicPr>
              <p:nvPr/>
            </p:nvPicPr>
            <p:blipFill>
              <a:blip r:embed="rId5"/>
              <a:stretch>
                <a:fillRect/>
              </a:stretch>
            </p:blipFill>
            <p:spPr>
              <a:xfrm>
                <a:off x="843353" y="4199466"/>
                <a:ext cx="372086" cy="603037"/>
              </a:xfrm>
              <a:prstGeom prst="rect">
                <a:avLst/>
              </a:prstGeom>
            </p:spPr>
          </p:pic>
          <p:pic>
            <p:nvPicPr>
              <p:cNvPr id="17" name="Bild 16"/>
              <p:cNvPicPr>
                <a:picLocks noChangeAspect="1"/>
              </p:cNvPicPr>
              <p:nvPr/>
            </p:nvPicPr>
            <p:blipFill>
              <a:blip r:embed="rId6"/>
              <a:stretch>
                <a:fillRect/>
              </a:stretch>
            </p:blipFill>
            <p:spPr>
              <a:xfrm>
                <a:off x="1295801" y="3996267"/>
                <a:ext cx="638271" cy="806237"/>
              </a:xfrm>
              <a:prstGeom prst="rect">
                <a:avLst/>
              </a:prstGeom>
            </p:spPr>
          </p:pic>
          <p:pic>
            <p:nvPicPr>
              <p:cNvPr id="18" name="Bild 17"/>
              <p:cNvPicPr>
                <a:picLocks noChangeAspect="1"/>
              </p:cNvPicPr>
              <p:nvPr/>
            </p:nvPicPr>
            <p:blipFill>
              <a:blip r:embed="rId7"/>
              <a:stretch>
                <a:fillRect/>
              </a:stretch>
            </p:blipFill>
            <p:spPr>
              <a:xfrm flipH="1">
                <a:off x="1413881" y="4278992"/>
                <a:ext cx="418592" cy="372413"/>
              </a:xfrm>
              <a:prstGeom prst="rect">
                <a:avLst/>
              </a:prstGeom>
            </p:spPr>
          </p:pic>
        </p:grpSp>
      </p:grpSp>
      <p:grpSp>
        <p:nvGrpSpPr>
          <p:cNvPr id="25" name="Gruppierung 24"/>
          <p:cNvGrpSpPr/>
          <p:nvPr/>
        </p:nvGrpSpPr>
        <p:grpSpPr>
          <a:xfrm>
            <a:off x="692581" y="4171335"/>
            <a:ext cx="8560602" cy="728695"/>
            <a:chOff x="692581" y="3780193"/>
            <a:chExt cx="8560602" cy="728695"/>
          </a:xfrm>
        </p:grpSpPr>
        <p:pic>
          <p:nvPicPr>
            <p:cNvPr id="4" name="Grafik 2"/>
            <p:cNvPicPr>
              <a:picLocks noChangeAspect="1"/>
            </p:cNvPicPr>
            <p:nvPr/>
          </p:nvPicPr>
          <p:blipFill rotWithShape="1">
            <a:blip r:embed="rId8">
              <a:extLst>
                <a:ext uri="{28A0092B-C50C-407E-A947-70E740481C1C}">
                  <a14:useLocalDpi xmlns:a14="http://schemas.microsoft.com/office/drawing/2010/main" val="0"/>
                </a:ext>
              </a:extLst>
            </a:blip>
            <a:srcRect l="23276" r="23536" b="30256"/>
            <a:stretch/>
          </p:blipFill>
          <p:spPr>
            <a:xfrm>
              <a:off x="8115336" y="3874678"/>
              <a:ext cx="1137847" cy="634210"/>
            </a:xfrm>
            <a:prstGeom prst="rect">
              <a:avLst/>
            </a:prstGeom>
          </p:spPr>
        </p:pic>
        <p:sp>
          <p:nvSpPr>
            <p:cNvPr id="6" name="Textfeld 5"/>
            <p:cNvSpPr txBox="1"/>
            <p:nvPr/>
          </p:nvSpPr>
          <p:spPr>
            <a:xfrm>
              <a:off x="6422522" y="3947584"/>
              <a:ext cx="1478290" cy="369332"/>
            </a:xfrm>
            <a:prstGeom prst="rect">
              <a:avLst/>
            </a:prstGeom>
            <a:noFill/>
          </p:spPr>
          <p:txBody>
            <a:bodyPr wrap="none" rtlCol="0">
              <a:spAutoFit/>
            </a:bodyPr>
            <a:lstStyle/>
            <a:p>
              <a:pPr algn="r"/>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R</a:t>
              </a:r>
              <a:r>
                <a:rPr lang="de-DE" b="1" dirty="0" smtClean="0">
                  <a:solidFill>
                    <a:srgbClr val="025249"/>
                  </a:solidFill>
                  <a:latin typeface="Source Sans Pro Semibold" charset="0"/>
                  <a:ea typeface="Source Sans Pro Semibold" charset="0"/>
                  <a:cs typeface="Source Sans Pro Semibold" charset="0"/>
                </a:rPr>
                <a:t>outer</a:t>
              </a:r>
              <a:endParaRPr lang="de-DE" b="1" dirty="0">
                <a:solidFill>
                  <a:srgbClr val="025249"/>
                </a:solidFill>
                <a:latin typeface="Source Sans Pro Semibold" charset="0"/>
                <a:ea typeface="Source Sans Pro Semibold" charset="0"/>
                <a:cs typeface="Source Sans Pro Semibold" charset="0"/>
              </a:endParaRPr>
            </a:p>
          </p:txBody>
        </p:sp>
        <p:grpSp>
          <p:nvGrpSpPr>
            <p:cNvPr id="19" name="Gruppierung 18"/>
            <p:cNvGrpSpPr/>
            <p:nvPr/>
          </p:nvGrpSpPr>
          <p:grpSpPr>
            <a:xfrm>
              <a:off x="692581" y="3780193"/>
              <a:ext cx="3609921" cy="535332"/>
              <a:chOff x="792469" y="4221185"/>
              <a:chExt cx="3609921" cy="535332"/>
            </a:xfrm>
          </p:grpSpPr>
          <p:sp>
            <p:nvSpPr>
              <p:cNvPr id="20" name="Textfeld 19"/>
              <p:cNvSpPr txBox="1"/>
              <p:nvPr/>
            </p:nvSpPr>
            <p:spPr>
              <a:xfrm>
                <a:off x="2542585" y="4376631"/>
                <a:ext cx="1859805"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G</a:t>
                </a:r>
                <a:r>
                  <a:rPr lang="de-DE" b="1" dirty="0" err="1" smtClean="0">
                    <a:solidFill>
                      <a:srgbClr val="025249"/>
                    </a:solidFill>
                    <a:latin typeface="Source Sans Pro Semibold" charset="0"/>
                    <a:ea typeface="Source Sans Pro Semibold" charset="0"/>
                    <a:cs typeface="Source Sans Pro Semibold" charset="0"/>
                  </a:rPr>
                  <a:t>raphQL</a:t>
                </a:r>
                <a:r>
                  <a:rPr lang="de-DE" b="1" dirty="0" smtClean="0">
                    <a:solidFill>
                      <a:srgbClr val="025249"/>
                    </a:solidFill>
                    <a:latin typeface="Source Sans Pro Semibold" charset="0"/>
                    <a:ea typeface="Source Sans Pro Semibold" charset="0"/>
                    <a:cs typeface="Source Sans Pro Semibold" charset="0"/>
                  </a:rPr>
                  <a:t> </a:t>
                </a:r>
                <a:r>
                  <a:rPr lang="de-DE" b="1" dirty="0" smtClean="0">
                    <a:solidFill>
                      <a:srgbClr val="025249"/>
                    </a:solidFill>
                    <a:latin typeface="Source Sans Pro Semibold" charset="0"/>
                    <a:ea typeface="Source Sans Pro Semibold" charset="0"/>
                    <a:cs typeface="Source Sans Pro Semibold" charset="0"/>
                  </a:rPr>
                  <a:t>&amp; </a:t>
                </a:r>
                <a:r>
                  <a:rPr lang="de-DE" b="1" dirty="0">
                    <a:solidFill>
                      <a:srgbClr val="025249"/>
                    </a:solidFill>
                    <a:latin typeface="Source Sans Pro Semibold" charset="0"/>
                    <a:ea typeface="Source Sans Pro Semibold" charset="0"/>
                    <a:cs typeface="Source Sans Pro Semibold" charset="0"/>
                  </a:rPr>
                  <a:t>R</a:t>
                </a:r>
                <a:r>
                  <a:rPr lang="de-DE" b="1" dirty="0" smtClean="0">
                    <a:solidFill>
                      <a:srgbClr val="025249"/>
                    </a:solidFill>
                    <a:latin typeface="Source Sans Pro Semibold" charset="0"/>
                    <a:ea typeface="Source Sans Pro Semibold" charset="0"/>
                    <a:cs typeface="Source Sans Pro Semibold" charset="0"/>
                  </a:rPr>
                  <a:t>elay</a:t>
                </a:r>
                <a:endParaRPr lang="de-DE" b="1" dirty="0">
                  <a:solidFill>
                    <a:srgbClr val="025249"/>
                  </a:solidFill>
                  <a:latin typeface="Source Sans Pro Semibold" charset="0"/>
                  <a:ea typeface="Source Sans Pro Semibold" charset="0"/>
                  <a:cs typeface="Source Sans Pro Semibold" charset="0"/>
                </a:endParaRPr>
              </a:p>
            </p:txBody>
          </p:sp>
          <p:pic>
            <p:nvPicPr>
              <p:cNvPr id="21" name="Bild 20"/>
              <p:cNvPicPr>
                <a:picLocks noChangeAspect="1"/>
              </p:cNvPicPr>
              <p:nvPr/>
            </p:nvPicPr>
            <p:blipFill>
              <a:blip r:embed="rId9"/>
              <a:stretch>
                <a:fillRect/>
              </a:stretch>
            </p:blipFill>
            <p:spPr>
              <a:xfrm>
                <a:off x="792469" y="4221185"/>
                <a:ext cx="896275" cy="535332"/>
              </a:xfrm>
              <a:prstGeom prst="rect">
                <a:avLst/>
              </a:prstGeom>
            </p:spPr>
          </p:pic>
        </p:grpSp>
      </p:grpSp>
      <p:grpSp>
        <p:nvGrpSpPr>
          <p:cNvPr id="24" name="Gruppierung 23"/>
          <p:cNvGrpSpPr/>
          <p:nvPr/>
        </p:nvGrpSpPr>
        <p:grpSpPr>
          <a:xfrm>
            <a:off x="661525" y="2628156"/>
            <a:ext cx="8519136" cy="992804"/>
            <a:chOff x="661525" y="2588445"/>
            <a:chExt cx="8519136" cy="992804"/>
          </a:xfrm>
        </p:grpSpPr>
        <p:pic>
          <p:nvPicPr>
            <p:cNvPr id="3" name="Grafik 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187857" y="2588445"/>
              <a:ext cx="992804" cy="992804"/>
            </a:xfrm>
            <a:prstGeom prst="rect">
              <a:avLst/>
            </a:prstGeom>
          </p:spPr>
        </p:pic>
        <p:sp>
          <p:nvSpPr>
            <p:cNvPr id="5" name="Textfeld 4"/>
            <p:cNvSpPr txBox="1"/>
            <p:nvPr/>
          </p:nvSpPr>
          <p:spPr>
            <a:xfrm>
              <a:off x="6722284" y="2834576"/>
              <a:ext cx="1178528" cy="369332"/>
            </a:xfrm>
            <a:prstGeom prst="rect">
              <a:avLst/>
            </a:prstGeom>
            <a:noFill/>
          </p:spPr>
          <p:txBody>
            <a:bodyPr wrap="none" rtlCol="0">
              <a:spAutoFit/>
            </a:bodyPr>
            <a:lstStyle/>
            <a:p>
              <a:pPr algn="r"/>
              <a:r>
                <a:rPr lang="de-DE" b="1" dirty="0">
                  <a:solidFill>
                    <a:srgbClr val="025249"/>
                  </a:solidFill>
                  <a:latin typeface="Source Sans Pro Semibold" charset="0"/>
                  <a:ea typeface="Source Sans Pro Semibold" charset="0"/>
                  <a:cs typeface="Source Sans Pro Semibold" charset="0"/>
                </a:rPr>
                <a:t>B</a:t>
              </a:r>
              <a:r>
                <a:rPr lang="de-DE" b="1" dirty="0" smtClean="0">
                  <a:solidFill>
                    <a:srgbClr val="025249"/>
                  </a:solidFill>
                  <a:latin typeface="Source Sans Pro Semibold" charset="0"/>
                  <a:ea typeface="Source Sans Pro Semibold" charset="0"/>
                  <a:cs typeface="Source Sans Pro Semibold" charset="0"/>
                </a:rPr>
                <a:t>ootstrap</a:t>
              </a:r>
              <a:endParaRPr lang="de-DE" b="1" dirty="0">
                <a:solidFill>
                  <a:srgbClr val="025249"/>
                </a:solidFill>
                <a:latin typeface="Source Sans Pro Semibold" charset="0"/>
                <a:ea typeface="Source Sans Pro Semibold" charset="0"/>
                <a:cs typeface="Source Sans Pro Semibold" charset="0"/>
              </a:endParaRPr>
            </a:p>
          </p:txBody>
        </p:sp>
        <p:sp>
          <p:nvSpPr>
            <p:cNvPr id="13" name="Textfeld 12"/>
            <p:cNvSpPr txBox="1"/>
            <p:nvPr/>
          </p:nvSpPr>
          <p:spPr>
            <a:xfrm>
              <a:off x="2480417" y="2833185"/>
              <a:ext cx="2531462"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F</a:t>
              </a:r>
              <a:r>
                <a:rPr lang="de-DE" b="1" dirty="0" err="1" smtClean="0">
                  <a:solidFill>
                    <a:srgbClr val="025249"/>
                  </a:solidFill>
                  <a:latin typeface="Source Sans Pro Semibold" charset="0"/>
                  <a:ea typeface="Source Sans Pro Semibold" charset="0"/>
                  <a:cs typeface="Source Sans Pro Semibold" charset="0"/>
                </a:rPr>
                <a:t>lux</a:t>
              </a:r>
              <a:r>
                <a:rPr lang="de-DE" b="1" dirty="0" smtClean="0">
                  <a:solidFill>
                    <a:srgbClr val="025249"/>
                  </a:solidFill>
                  <a:latin typeface="Source Sans Pro Semibold" charset="0"/>
                  <a:ea typeface="Source Sans Pro Semibold" charset="0"/>
                  <a:cs typeface="Source Sans Pro Semibold" charset="0"/>
                </a:rPr>
                <a:t> Architekturpattern</a:t>
              </a:r>
              <a:endParaRPr lang="de-DE" b="1" dirty="0">
                <a:solidFill>
                  <a:srgbClr val="025249"/>
                </a:solidFill>
                <a:latin typeface="Source Sans Pro Semibold" charset="0"/>
                <a:ea typeface="Source Sans Pro Semibold" charset="0"/>
                <a:cs typeface="Source Sans Pro Semibold" charset="0"/>
              </a:endParaRPr>
            </a:p>
          </p:txBody>
        </p:sp>
        <p:pic>
          <p:nvPicPr>
            <p:cNvPr id="22" name="Bild 21"/>
            <p:cNvPicPr>
              <a:picLocks noChangeAspect="1"/>
            </p:cNvPicPr>
            <p:nvPr/>
          </p:nvPicPr>
          <p:blipFill>
            <a:blip r:embed="rId11"/>
            <a:stretch>
              <a:fillRect/>
            </a:stretch>
          </p:blipFill>
          <p:spPr>
            <a:xfrm>
              <a:off x="661525" y="2833185"/>
              <a:ext cx="928606" cy="369332"/>
            </a:xfrm>
            <a:prstGeom prst="rect">
              <a:avLst/>
            </a:prstGeom>
          </p:spPr>
        </p:pic>
      </p:grpSp>
    </p:spTree>
    <p:extLst>
      <p:ext uri="{BB962C8B-B14F-4D97-AF65-F5344CB8AC3E}">
        <p14:creationId xmlns:p14="http://schemas.microsoft.com/office/powerpoint/2010/main" val="18781920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Zusammenfassung</a:t>
            </a:r>
            <a:endParaRPr lang="de-DE" dirty="0"/>
          </a:p>
        </p:txBody>
      </p:sp>
      <p:sp>
        <p:nvSpPr>
          <p:cNvPr id="3" name="Textfeld 2"/>
          <p:cNvSpPr txBox="1"/>
          <p:nvPr/>
        </p:nvSpPr>
        <p:spPr>
          <a:xfrm>
            <a:off x="203200" y="1268793"/>
            <a:ext cx="9499600" cy="4081117"/>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React</a:t>
            </a:r>
            <a:endParaRPr lang="de-DE" sz="2400" b="1"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Nur View-Schicht (Komponenten)</a:t>
            </a:r>
          </a:p>
          <a:p>
            <a:pPr marL="285750" indent="-28575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Gut </a:t>
            </a:r>
            <a:r>
              <a:rPr lang="de-DE" sz="2400" b="1" dirty="0" smtClean="0">
                <a:solidFill>
                  <a:srgbClr val="025249"/>
                </a:solidFill>
                <a:latin typeface="Source Sans Pro Semibold" charset="0"/>
                <a:ea typeface="Source Sans Pro Semibold" charset="0"/>
                <a:cs typeface="Source Sans Pro Semibold" charset="0"/>
              </a:rPr>
              <a:t>integrierbar mit anderen </a:t>
            </a:r>
            <a:r>
              <a:rPr lang="de-DE" sz="2400" b="1" dirty="0" smtClean="0">
                <a:solidFill>
                  <a:srgbClr val="025249"/>
                </a:solidFill>
                <a:latin typeface="Source Sans Pro Semibold" charset="0"/>
                <a:ea typeface="Source Sans Pro Semibold" charset="0"/>
                <a:cs typeface="Source Sans Pro Semibold" charset="0"/>
              </a:rPr>
              <a:t>Frameworks</a:t>
            </a:r>
          </a:p>
          <a:p>
            <a:pPr marL="742950" lvl="1" indent="-28575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Einfache Migrationspfade möglich</a:t>
            </a:r>
            <a:endParaRPr lang="de-DE" sz="2400" b="1" dirty="0" smtClean="0">
              <a:solidFill>
                <a:srgbClr val="025249"/>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JSX statt </a:t>
            </a:r>
            <a:r>
              <a:rPr lang="de-DE" sz="2400" b="1" dirty="0" err="1" smtClean="0">
                <a:solidFill>
                  <a:srgbClr val="025249"/>
                </a:solidFill>
                <a:latin typeface="Source Sans Pro Semibold" charset="0"/>
                <a:ea typeface="Source Sans Pro Semibold" charset="0"/>
                <a:cs typeface="Source Sans Pro Semibold" charset="0"/>
              </a:rPr>
              <a:t>Templatesprache</a:t>
            </a:r>
            <a:endParaRPr lang="de-DE" sz="2400" b="1" dirty="0" smtClean="0">
              <a:solidFill>
                <a:srgbClr val="025249"/>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Deklarative UI</a:t>
            </a:r>
            <a:endParaRPr lang="de-DE" sz="2400" b="1" dirty="0">
              <a:solidFill>
                <a:srgbClr val="025249"/>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Komponenten werden immer komplett gerendert</a:t>
            </a:r>
          </a:p>
          <a:p>
            <a:pPr>
              <a:lnSpc>
                <a:spcPct val="120000"/>
              </a:lnSpc>
            </a:pPr>
            <a:endParaRPr lang="de-DE" sz="2400" dirty="0"/>
          </a:p>
          <a:p>
            <a:pPr>
              <a:lnSpc>
                <a:spcPct val="120000"/>
              </a:lnSpc>
            </a:pPr>
            <a:endParaRPr lang="de-DE" sz="2400" dirty="0"/>
          </a:p>
        </p:txBody>
      </p:sp>
    </p:spTree>
    <p:extLst>
      <p:ext uri="{BB962C8B-B14F-4D97-AF65-F5344CB8AC3E}">
        <p14:creationId xmlns:p14="http://schemas.microsoft.com/office/powerpoint/2010/main" val="46786821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Nachschlag</a:t>
            </a:r>
            <a:endParaRPr lang="de-DE" dirty="0"/>
          </a:p>
        </p:txBody>
      </p:sp>
    </p:spTree>
    <p:extLst>
      <p:ext uri="{BB962C8B-B14F-4D97-AF65-F5344CB8AC3E}">
        <p14:creationId xmlns:p14="http://schemas.microsoft.com/office/powerpoint/2010/main" val="164581119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Gerade Verbindung 10"/>
          <p:cNvCxnSpPr/>
          <p:nvPr/>
        </p:nvCxnSpPr>
        <p:spPr>
          <a:xfrm flipV="1">
            <a:off x="1835008" y="2449058"/>
            <a:ext cx="0" cy="3185508"/>
          </a:xfrm>
          <a:prstGeom prst="line">
            <a:avLst/>
          </a:prstGeom>
          <a:ln w="1587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6" name="Rechteck 25"/>
          <p:cNvSpPr/>
          <p:nvPr/>
        </p:nvSpPr>
        <p:spPr>
          <a:xfrm>
            <a:off x="924121" y="3431757"/>
            <a:ext cx="2079363" cy="301996"/>
          </a:xfrm>
          <a:prstGeom prst="rect">
            <a:avLst/>
          </a:prstGeom>
          <a:solidFill>
            <a:srgbClr val="D4EB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 name="Titel 1"/>
          <p:cNvSpPr>
            <a:spLocks noGrp="1"/>
          </p:cNvSpPr>
          <p:nvPr>
            <p:ph type="title"/>
          </p:nvPr>
        </p:nvSpPr>
        <p:spPr/>
        <p:txBody>
          <a:bodyPr/>
          <a:lstStyle/>
          <a:p>
            <a:r>
              <a:rPr lang="de-DE" dirty="0" err="1" smtClean="0"/>
              <a:t>ServerZugriffE</a:t>
            </a:r>
            <a:endParaRPr lang="de-DE" dirty="0"/>
          </a:p>
        </p:txBody>
      </p:sp>
      <p:pic>
        <p:nvPicPr>
          <p:cNvPr id="3" name="Bild 2"/>
          <p:cNvPicPr>
            <a:picLocks noChangeAspect="1"/>
          </p:cNvPicPr>
          <p:nvPr/>
        </p:nvPicPr>
        <p:blipFill>
          <a:blip r:embed="rId2"/>
          <a:stretch>
            <a:fillRect/>
          </a:stretch>
        </p:blipFill>
        <p:spPr>
          <a:xfrm>
            <a:off x="3683000" y="2110168"/>
            <a:ext cx="3661833" cy="3651922"/>
          </a:xfrm>
          <a:prstGeom prst="rect">
            <a:avLst/>
          </a:prstGeom>
        </p:spPr>
      </p:pic>
      <p:sp>
        <p:nvSpPr>
          <p:cNvPr id="4" name="Rechteck 3"/>
          <p:cNvSpPr/>
          <p:nvPr/>
        </p:nvSpPr>
        <p:spPr>
          <a:xfrm>
            <a:off x="4186767" y="2992131"/>
            <a:ext cx="1134533" cy="254836"/>
          </a:xfrm>
          <a:prstGeom prst="rect">
            <a:avLst/>
          </a:prstGeom>
          <a:noFill/>
          <a:ln w="12700">
            <a:solidFill>
              <a:srgbClr val="DC6B5F"/>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cxnSp>
        <p:nvCxnSpPr>
          <p:cNvPr id="5" name="Gerader Verbinder 21"/>
          <p:cNvCxnSpPr/>
          <p:nvPr/>
        </p:nvCxnSpPr>
        <p:spPr>
          <a:xfrm>
            <a:off x="5321300" y="3119132"/>
            <a:ext cx="2572827" cy="0"/>
          </a:xfrm>
          <a:prstGeom prst="line">
            <a:avLst/>
          </a:prstGeom>
          <a:ln w="15875">
            <a:solidFill>
              <a:srgbClr val="C14026"/>
            </a:solidFill>
            <a:prstDash val="sysDash"/>
          </a:ln>
          <a:effectLst/>
        </p:spPr>
        <p:style>
          <a:lnRef idx="2">
            <a:schemeClr val="accent1"/>
          </a:lnRef>
          <a:fillRef idx="0">
            <a:schemeClr val="accent1"/>
          </a:fillRef>
          <a:effectRef idx="1">
            <a:schemeClr val="accent1"/>
          </a:effectRef>
          <a:fontRef idx="minor">
            <a:schemeClr val="tx1"/>
          </a:fontRef>
        </p:style>
      </p:cxnSp>
      <p:sp>
        <p:nvSpPr>
          <p:cNvPr id="6" name="Rechteck 5"/>
          <p:cNvSpPr/>
          <p:nvPr/>
        </p:nvSpPr>
        <p:spPr>
          <a:xfrm>
            <a:off x="4040584" y="4406064"/>
            <a:ext cx="1712516" cy="957570"/>
          </a:xfrm>
          <a:prstGeom prst="rect">
            <a:avLst/>
          </a:prstGeom>
          <a:noFill/>
          <a:ln w="15875">
            <a:solidFill>
              <a:srgbClr val="C14026"/>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cxnSp>
        <p:nvCxnSpPr>
          <p:cNvPr id="7" name="Gerader Verbinder 21"/>
          <p:cNvCxnSpPr/>
          <p:nvPr/>
        </p:nvCxnSpPr>
        <p:spPr>
          <a:xfrm>
            <a:off x="5753100" y="5074931"/>
            <a:ext cx="2141027" cy="0"/>
          </a:xfrm>
          <a:prstGeom prst="line">
            <a:avLst/>
          </a:prstGeom>
          <a:ln w="15875">
            <a:solidFill>
              <a:srgbClr val="C14026"/>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8" name="Gerader Verbinder 21"/>
          <p:cNvCxnSpPr/>
          <p:nvPr/>
        </p:nvCxnSpPr>
        <p:spPr>
          <a:xfrm>
            <a:off x="7894127" y="3119132"/>
            <a:ext cx="0" cy="1955799"/>
          </a:xfrm>
          <a:prstGeom prst="line">
            <a:avLst/>
          </a:prstGeom>
          <a:ln w="15875">
            <a:solidFill>
              <a:srgbClr val="C14026"/>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9" name="Gerader Verbinder 21"/>
          <p:cNvCxnSpPr/>
          <p:nvPr/>
        </p:nvCxnSpPr>
        <p:spPr>
          <a:xfrm>
            <a:off x="7894127" y="4122431"/>
            <a:ext cx="309468" cy="0"/>
          </a:xfrm>
          <a:prstGeom prst="line">
            <a:avLst/>
          </a:prstGeom>
          <a:ln w="15875">
            <a:solidFill>
              <a:srgbClr val="C14026"/>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10" name="Gerader Verbinder 21"/>
          <p:cNvCxnSpPr/>
          <p:nvPr/>
        </p:nvCxnSpPr>
        <p:spPr>
          <a:xfrm>
            <a:off x="3069167" y="3622895"/>
            <a:ext cx="971417" cy="0"/>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sp>
        <p:nvSpPr>
          <p:cNvPr id="11" name="Inhaltsplatzhalter 6"/>
          <p:cNvSpPr txBox="1">
            <a:spLocks/>
          </p:cNvSpPr>
          <p:nvPr/>
        </p:nvSpPr>
        <p:spPr>
          <a:xfrm>
            <a:off x="494494" y="3498293"/>
            <a:ext cx="2438736" cy="22276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400" b="1" spc="50" dirty="0" smtClean="0">
                <a:solidFill>
                  <a:srgbClr val="EF7D1D"/>
                </a:solidFill>
                <a:latin typeface="Source Sans Pro Semibold" charset="0"/>
                <a:ea typeface="Source Sans Pro Semibold" charset="0"/>
                <a:cs typeface="Source Sans Pro Semibold" charset="0"/>
              </a:rPr>
              <a:t>Löst Serverzugriff aus</a:t>
            </a:r>
            <a:endParaRPr lang="de-DE" sz="1400" b="1" spc="50" dirty="0">
              <a:solidFill>
                <a:srgbClr val="EF7D1D"/>
              </a:solidFill>
              <a:latin typeface="Source Sans Pro Semibold" charset="0"/>
              <a:ea typeface="Source Sans Pro Semibold" charset="0"/>
              <a:cs typeface="Source Sans Pro Semibold" charset="0"/>
            </a:endParaRPr>
          </a:p>
        </p:txBody>
      </p:sp>
      <p:sp>
        <p:nvSpPr>
          <p:cNvPr id="12" name="Inhaltsplatzhalter 6"/>
          <p:cNvSpPr txBox="1">
            <a:spLocks/>
          </p:cNvSpPr>
          <p:nvPr/>
        </p:nvSpPr>
        <p:spPr>
          <a:xfrm>
            <a:off x="1853391" y="4460729"/>
            <a:ext cx="1328627" cy="261257"/>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400" b="1" spc="50" dirty="0" err="1" smtClean="0">
                <a:solidFill>
                  <a:srgbClr val="41719C"/>
                </a:solidFill>
                <a:latin typeface="Source Sans Pro Semibold" charset="0"/>
                <a:ea typeface="Source Sans Pro Semibold" charset="0"/>
                <a:cs typeface="Source Sans Pro Semibold" charset="0"/>
              </a:rPr>
              <a:t>WeatherPanel</a:t>
            </a:r>
            <a:endParaRPr lang="de-DE" sz="1400" b="1" spc="50"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a:off x="3319699" y="4585892"/>
            <a:ext cx="125425" cy="0"/>
          </a:xfrm>
          <a:prstGeom prst="line">
            <a:avLst/>
          </a:prstGeom>
          <a:ln w="1587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a:off x="3445124" y="3906345"/>
            <a:ext cx="167621" cy="1"/>
          </a:xfrm>
          <a:prstGeom prst="line">
            <a:avLst/>
          </a:prstGeom>
          <a:ln w="1587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V="1">
            <a:off x="3445124" y="3906345"/>
            <a:ext cx="0" cy="1457288"/>
          </a:xfrm>
          <a:prstGeom prst="line">
            <a:avLst/>
          </a:prstGeom>
          <a:ln w="1587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6" name="Gerade Verbindung 10"/>
          <p:cNvCxnSpPr/>
          <p:nvPr/>
        </p:nvCxnSpPr>
        <p:spPr>
          <a:xfrm>
            <a:off x="3445124" y="5363633"/>
            <a:ext cx="167621" cy="1"/>
          </a:xfrm>
          <a:prstGeom prst="line">
            <a:avLst/>
          </a:prstGeom>
          <a:ln w="6350">
            <a:solidFill>
              <a:srgbClr val="6B8CAB"/>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1835008" y="2449058"/>
            <a:ext cx="1777737" cy="0"/>
          </a:xfrm>
          <a:prstGeom prst="line">
            <a:avLst/>
          </a:prstGeom>
          <a:ln w="1587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a:off x="1835008" y="5634566"/>
            <a:ext cx="1777737" cy="0"/>
          </a:xfrm>
          <a:prstGeom prst="line">
            <a:avLst/>
          </a:prstGeom>
          <a:ln w="1587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0" name="Gerade Verbindung 10"/>
          <p:cNvCxnSpPr/>
          <p:nvPr/>
        </p:nvCxnSpPr>
        <p:spPr>
          <a:xfrm>
            <a:off x="1713862" y="4122431"/>
            <a:ext cx="125425" cy="0"/>
          </a:xfrm>
          <a:prstGeom prst="line">
            <a:avLst/>
          </a:prstGeom>
          <a:ln w="1587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1" name="Inhaltsplatzhalter 6"/>
          <p:cNvSpPr txBox="1">
            <a:spLocks/>
          </p:cNvSpPr>
          <p:nvPr/>
        </p:nvSpPr>
        <p:spPr>
          <a:xfrm>
            <a:off x="529836" y="4006061"/>
            <a:ext cx="998256" cy="232739"/>
          </a:xfrm>
          <a:prstGeom prst="rect">
            <a:avLst/>
          </a:prstGeom>
        </p:spPr>
        <p:txBody>
          <a:bodyPr vert="horz" lIns="0" tIns="0" rIns="0" bIns="0" rtlCol="0">
            <a:normAutofit fontScale="85000"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Font typeface="Arial"/>
              <a:buNone/>
            </a:pPr>
            <a:r>
              <a:rPr lang="de-DE" sz="1400" b="1" spc="50" dirty="0" err="1" smtClean="0">
                <a:solidFill>
                  <a:srgbClr val="41719C"/>
                </a:solidFill>
                <a:latin typeface="Source Sans Pro Semibold" charset="0"/>
                <a:ea typeface="Source Sans Pro Semibold" charset="0"/>
                <a:cs typeface="Source Sans Pro Semibold" charset="0"/>
              </a:rPr>
              <a:t>WeatherView</a:t>
            </a:r>
            <a:endParaRPr lang="de-DE" sz="1400" b="1" spc="50" dirty="0">
              <a:solidFill>
                <a:srgbClr val="41719C"/>
              </a:solidFill>
              <a:latin typeface="Source Sans Pro Semibold" charset="0"/>
              <a:ea typeface="Source Sans Pro Semibold" charset="0"/>
              <a:cs typeface="Source Sans Pro Semibold" charset="0"/>
            </a:endParaRPr>
          </a:p>
        </p:txBody>
      </p:sp>
      <p:sp>
        <p:nvSpPr>
          <p:cNvPr id="25" name="Inhaltsplatzhalter 6"/>
          <p:cNvSpPr txBox="1">
            <a:spLocks/>
          </p:cNvSpPr>
          <p:nvPr/>
        </p:nvSpPr>
        <p:spPr>
          <a:xfrm>
            <a:off x="8330394" y="4022899"/>
            <a:ext cx="1220006" cy="215901"/>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de-DE" sz="1400" b="1" spc="50" dirty="0" smtClean="0">
                <a:solidFill>
                  <a:srgbClr val="C14026"/>
                </a:solidFill>
                <a:latin typeface="Source Sans Pro Semibold" charset="0"/>
                <a:ea typeface="Source Sans Pro Semibold" charset="0"/>
                <a:cs typeface="Source Sans Pro Semibold" charset="0"/>
              </a:rPr>
              <a:t>State!</a:t>
            </a:r>
            <a:endParaRPr lang="de-DE" sz="1400" b="1" spc="50" dirty="0">
              <a:solidFill>
                <a:srgbClr val="C14026"/>
              </a:solidFill>
              <a:latin typeface="Source Sans Pro Semibold" charset="0"/>
              <a:ea typeface="Source Sans Pro Semibold" charset="0"/>
              <a:cs typeface="Source Sans Pro Semibold" charset="0"/>
            </a:endParaRPr>
          </a:p>
        </p:txBody>
      </p:sp>
      <p:sp>
        <p:nvSpPr>
          <p:cNvPr id="27" name="Textfeld 2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Wetterbericht</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81344895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Serverzugriffe mit </a:t>
            </a:r>
            <a:r>
              <a:rPr lang="de-DE" dirty="0" err="1" smtClean="0"/>
              <a:t>fetch</a:t>
            </a:r>
            <a:endParaRPr lang="de-DE" dirty="0"/>
          </a:p>
        </p:txBody>
      </p:sp>
      <p:sp>
        <p:nvSpPr>
          <p:cNvPr id="3" name="Rechteck 2"/>
          <p:cNvSpPr/>
          <p:nvPr/>
        </p:nvSpPr>
        <p:spPr>
          <a:xfrm>
            <a:off x="2247900" y="901699"/>
            <a:ext cx="7658100" cy="5262979"/>
          </a:xfrm>
          <a:prstGeom prst="rect">
            <a:avLst/>
          </a:prstGeom>
        </p:spPr>
        <p:txBody>
          <a:bodyPr wrap="square">
            <a:spAutoFit/>
          </a:bodyPr>
          <a:lstStyle/>
          <a:p>
            <a:r>
              <a:rPr lang="en-US" sz="1600" dirty="0" smtClean="0">
                <a:solidFill>
                  <a:srgbClr val="025249"/>
                </a:solidFill>
                <a:latin typeface="Source Code Pro" charset="0"/>
                <a:ea typeface="Source Code Pro" charset="0"/>
                <a:cs typeface="Source Code Pro" charset="0"/>
              </a:rPr>
              <a:t>class </a:t>
            </a:r>
            <a:r>
              <a:rPr lang="en-US" sz="1600" dirty="0" err="1">
                <a:solidFill>
                  <a:srgbClr val="41719C"/>
                </a:solidFill>
                <a:latin typeface="Source Code Pro Medium" charset="0"/>
                <a:ea typeface="Source Code Pro Medium" charset="0"/>
                <a:cs typeface="Source Code Pro Medium" charset="0"/>
              </a:rPr>
              <a:t>WeatherView</a:t>
            </a:r>
            <a:r>
              <a:rPr lang="en-US" sz="1600" dirty="0">
                <a:solidFill>
                  <a:srgbClr val="41719C"/>
                </a:solidFill>
                <a:latin typeface="Source Code Pro" charset="0"/>
                <a:ea typeface="Source Code Pro" charset="0"/>
                <a:cs typeface="Source Code Pro" charset="0"/>
              </a:rPr>
              <a:t> </a:t>
            </a:r>
            <a:r>
              <a:rPr lang="en-US" sz="1600" dirty="0">
                <a:solidFill>
                  <a:srgbClr val="025249"/>
                </a:solidFill>
                <a:latin typeface="Source Code Pro" charset="0"/>
                <a:ea typeface="Source Code Pro" charset="0"/>
                <a:cs typeface="Source Code Pro" charset="0"/>
              </a:rPr>
              <a:t>extends </a:t>
            </a:r>
            <a:r>
              <a:rPr lang="en-US" sz="1600" dirty="0" err="1">
                <a:solidFill>
                  <a:srgbClr val="025249"/>
                </a:solidFill>
                <a:latin typeface="Source Code Pro" charset="0"/>
                <a:ea typeface="Source Code Pro" charset="0"/>
                <a:cs typeface="Source Code Pro" charset="0"/>
              </a:rPr>
              <a:t>React.Component</a:t>
            </a:r>
            <a:r>
              <a:rPr lang="en-US" sz="1600" dirty="0">
                <a:solidFill>
                  <a:srgbClr val="025249"/>
                </a:solidFill>
                <a:latin typeface="Source Code Pro" charset="0"/>
                <a:ea typeface="Source Code Pro" charset="0"/>
                <a:cs typeface="Source Code Pro" charset="0"/>
              </a:rPr>
              <a:t> </a:t>
            </a:r>
            <a:r>
              <a:rPr lang="en-US" sz="1600" dirty="0" smtClean="0">
                <a:solidFill>
                  <a:srgbClr val="025249"/>
                </a:solidFill>
                <a:latin typeface="Source Code Pro" charset="0"/>
                <a:ea typeface="Source Code Pro" charset="0"/>
                <a:cs typeface="Source Code Pro" charset="0"/>
              </a:rPr>
              <a:t>{</a:t>
            </a:r>
          </a:p>
          <a:p>
            <a:r>
              <a:rPr lang="en-US" sz="1600" dirty="0" smtClean="0">
                <a:solidFill>
                  <a:srgbClr val="025249"/>
                </a:solidFill>
                <a:latin typeface="Source Code Pro" charset="0"/>
                <a:ea typeface="Source Code Pro" charset="0"/>
                <a:cs typeface="Source Code Pro" charset="0"/>
              </a:rPr>
              <a:t> </a:t>
            </a:r>
          </a:p>
          <a:p>
            <a:endParaRPr lang="en-US" sz="1600" dirty="0">
              <a:solidFill>
                <a:srgbClr val="025249"/>
              </a:solidFill>
              <a:latin typeface="Source Code Pro" charset="0"/>
              <a:ea typeface="Source Code Pro" charset="0"/>
              <a:cs typeface="Source Code Pro" charset="0"/>
            </a:endParaRPr>
          </a:p>
          <a:p>
            <a:endParaRPr lang="en-US" sz="1600" dirty="0" smtClean="0">
              <a:solidFill>
                <a:srgbClr val="025249"/>
              </a:solidFill>
              <a:latin typeface="Source Code Pro" charset="0"/>
              <a:ea typeface="Source Code Pro" charset="0"/>
              <a:cs typeface="Source Code Pro" charset="0"/>
            </a:endParaRPr>
          </a:p>
          <a:p>
            <a:endParaRPr lang="en-US" sz="1600" dirty="0">
              <a:solidFill>
                <a:srgbClr val="025249"/>
              </a:solidFill>
              <a:latin typeface="Source Code Pro" charset="0"/>
              <a:ea typeface="Source Code Pro" charset="0"/>
              <a:cs typeface="Source Code Pro" charset="0"/>
            </a:endParaRPr>
          </a:p>
          <a:p>
            <a:endParaRPr lang="en-US" sz="1600" dirty="0" smtClean="0">
              <a:solidFill>
                <a:srgbClr val="025249"/>
              </a:solidFill>
              <a:latin typeface="Source Code Pro" charset="0"/>
              <a:ea typeface="Source Code Pro" charset="0"/>
              <a:cs typeface="Source Code Pro" charset="0"/>
            </a:endParaRPr>
          </a:p>
          <a:p>
            <a:endParaRPr lang="en-US" sz="1600" dirty="0">
              <a:solidFill>
                <a:srgbClr val="025249"/>
              </a:solidFill>
              <a:latin typeface="Source Code Pro" charset="0"/>
              <a:ea typeface="Source Code Pro" charset="0"/>
              <a:cs typeface="Source Code Pro" charset="0"/>
            </a:endParaRPr>
          </a:p>
          <a:p>
            <a:r>
              <a:rPr lang="en-US" sz="1600" dirty="0" smtClean="0">
                <a:solidFill>
                  <a:srgbClr val="025249"/>
                </a:solidFill>
                <a:latin typeface="Source Code Pro" charset="0"/>
                <a:ea typeface="Source Code Pro" charset="0"/>
                <a:cs typeface="Source Code Pro" charset="0"/>
              </a:rPr>
              <a:t> </a:t>
            </a:r>
            <a:r>
              <a:rPr lang="en-US" sz="1600" dirty="0" err="1">
                <a:solidFill>
                  <a:srgbClr val="025249"/>
                </a:solidFill>
                <a:latin typeface="Source Code Pro" charset="0"/>
                <a:ea typeface="Source Code Pro" charset="0"/>
                <a:cs typeface="Source Code Pro" charset="0"/>
              </a:rPr>
              <a:t>fetchWeather</a:t>
            </a:r>
            <a:r>
              <a:rPr lang="en-US" sz="1600" dirty="0">
                <a:solidFill>
                  <a:srgbClr val="025249"/>
                </a:solidFill>
                <a:latin typeface="Source Code Pro" charset="0"/>
                <a:ea typeface="Source Code Pro" charset="0"/>
                <a:cs typeface="Source Code Pro" charset="0"/>
              </a:rPr>
              <a:t>() {</a:t>
            </a:r>
          </a:p>
          <a:p>
            <a:r>
              <a:rPr lang="en-US" sz="1600" dirty="0" smtClean="0">
                <a:solidFill>
                  <a:srgbClr val="EF7D1D"/>
                </a:solidFill>
                <a:latin typeface="Source Code Pro" charset="0"/>
                <a:ea typeface="Source Code Pro" charset="0"/>
                <a:cs typeface="Source Code Pro" charset="0"/>
              </a:rPr>
              <a:t>  fetch</a:t>
            </a:r>
            <a:r>
              <a:rPr lang="en-US" sz="1600" dirty="0" smtClean="0">
                <a:solidFill>
                  <a:srgbClr val="025249"/>
                </a:solidFill>
                <a:latin typeface="Source Code Pro" charset="0"/>
                <a:ea typeface="Source Code Pro" charset="0"/>
                <a:cs typeface="Source Code Pro" charset="0"/>
              </a:rPr>
              <a:t>(</a:t>
            </a:r>
            <a:r>
              <a:rPr lang="en-US" sz="1600" dirty="0">
                <a:solidFill>
                  <a:srgbClr val="025249"/>
                </a:solidFill>
                <a:latin typeface="Source Code Pro" charset="0"/>
                <a:ea typeface="Source Code Pro" charset="0"/>
                <a:cs typeface="Source Code Pro" charset="0"/>
              </a:rPr>
              <a:t>`http://</a:t>
            </a:r>
            <a:r>
              <a:rPr lang="en-US" sz="1600" dirty="0" err="1">
                <a:solidFill>
                  <a:srgbClr val="025249"/>
                </a:solidFill>
                <a:latin typeface="Source Code Pro" charset="0"/>
                <a:ea typeface="Source Code Pro" charset="0"/>
                <a:cs typeface="Source Code Pro" charset="0"/>
              </a:rPr>
              <a:t>api.w.org</a:t>
            </a:r>
            <a:r>
              <a:rPr lang="en-US" sz="1600" dirty="0" smtClean="0">
                <a:solidFill>
                  <a:srgbClr val="025249"/>
                </a:solidFill>
                <a:latin typeface="Source Code Pro" charset="0"/>
                <a:ea typeface="Source Code Pro" charset="0"/>
                <a:cs typeface="Source Code Pro" charset="0"/>
              </a:rPr>
              <a:t>/${</a:t>
            </a:r>
            <a:r>
              <a:rPr lang="en-US" sz="1600" dirty="0" err="1">
                <a:solidFill>
                  <a:srgbClr val="EF7D1D"/>
                </a:solidFill>
                <a:latin typeface="Source Code Pro" charset="0"/>
                <a:ea typeface="Source Code Pro" charset="0"/>
                <a:cs typeface="Source Code Pro" charset="0"/>
              </a:rPr>
              <a:t>this.state.city</a:t>
            </a:r>
            <a:r>
              <a:rPr lang="en-US" sz="1600" dirty="0" smtClean="0">
                <a:solidFill>
                  <a:srgbClr val="025249"/>
                </a:solidFill>
                <a:latin typeface="Source Code Pro" charset="0"/>
                <a:ea typeface="Source Code Pro" charset="0"/>
                <a:cs typeface="Source Code Pro" charset="0"/>
              </a:rPr>
              <a:t>}`)</a:t>
            </a:r>
            <a:endParaRPr lang="en-US" sz="1600" dirty="0">
              <a:solidFill>
                <a:srgbClr val="025249"/>
              </a:solidFill>
              <a:latin typeface="Source Code Pro" charset="0"/>
              <a:ea typeface="Source Code Pro" charset="0"/>
              <a:cs typeface="Source Code Pro" charset="0"/>
            </a:endParaRPr>
          </a:p>
          <a:p>
            <a:r>
              <a:rPr lang="en-US" sz="1600" dirty="0">
                <a:solidFill>
                  <a:srgbClr val="025249"/>
                </a:solidFill>
                <a:latin typeface="Source Code Pro" charset="0"/>
                <a:ea typeface="Source Code Pro" charset="0"/>
                <a:cs typeface="Source Code Pro" charset="0"/>
              </a:rPr>
              <a:t>    .</a:t>
            </a:r>
            <a:r>
              <a:rPr lang="en-US" sz="1600" dirty="0" smtClean="0">
                <a:solidFill>
                  <a:srgbClr val="025249"/>
                </a:solidFill>
                <a:latin typeface="Source Code Pro" charset="0"/>
                <a:ea typeface="Source Code Pro" charset="0"/>
                <a:cs typeface="Source Code Pro" charset="0"/>
              </a:rPr>
              <a:t>then(response </a:t>
            </a:r>
            <a:r>
              <a:rPr lang="en-US" sz="1600" dirty="0">
                <a:solidFill>
                  <a:srgbClr val="025249"/>
                </a:solidFill>
                <a:latin typeface="Source Code Pro" charset="0"/>
                <a:ea typeface="Source Code Pro" charset="0"/>
                <a:cs typeface="Source Code Pro" charset="0"/>
              </a:rPr>
              <a:t>=&gt; </a:t>
            </a:r>
            <a:r>
              <a:rPr lang="en-US" sz="1600" dirty="0" err="1">
                <a:solidFill>
                  <a:srgbClr val="025249"/>
                </a:solidFill>
                <a:latin typeface="Source Code Pro" charset="0"/>
                <a:ea typeface="Source Code Pro" charset="0"/>
                <a:cs typeface="Source Code Pro" charset="0"/>
              </a:rPr>
              <a:t>response.json</a:t>
            </a:r>
            <a:r>
              <a:rPr lang="en-US" sz="1600" dirty="0">
                <a:solidFill>
                  <a:srgbClr val="025249"/>
                </a:solidFill>
                <a:latin typeface="Source Code Pro" charset="0"/>
                <a:ea typeface="Source Code Pro" charset="0"/>
                <a:cs typeface="Source Code Pro" charset="0"/>
              </a:rPr>
              <a:t>())</a:t>
            </a:r>
          </a:p>
          <a:p>
            <a:r>
              <a:rPr lang="en-US" sz="1600" dirty="0">
                <a:solidFill>
                  <a:srgbClr val="025249"/>
                </a:solidFill>
                <a:latin typeface="Source Code Pro" charset="0"/>
                <a:ea typeface="Source Code Pro" charset="0"/>
                <a:cs typeface="Source Code Pro" charset="0"/>
              </a:rPr>
              <a:t>    .</a:t>
            </a:r>
            <a:r>
              <a:rPr lang="en-US" sz="1600" dirty="0" smtClean="0">
                <a:solidFill>
                  <a:srgbClr val="025249"/>
                </a:solidFill>
                <a:latin typeface="Source Code Pro" charset="0"/>
                <a:ea typeface="Source Code Pro" charset="0"/>
                <a:cs typeface="Source Code Pro" charset="0"/>
              </a:rPr>
              <a:t>then(weather </a:t>
            </a:r>
            <a:r>
              <a:rPr lang="en-US" sz="1600" dirty="0">
                <a:solidFill>
                  <a:srgbClr val="025249"/>
                </a:solidFill>
                <a:latin typeface="Source Code Pro" charset="0"/>
                <a:ea typeface="Source Code Pro" charset="0"/>
                <a:cs typeface="Source Code Pro" charset="0"/>
              </a:rPr>
              <a:t>=&gt; </a:t>
            </a:r>
            <a:r>
              <a:rPr lang="en-US" sz="1600" dirty="0" err="1">
                <a:solidFill>
                  <a:srgbClr val="EF7D1D"/>
                </a:solidFill>
                <a:latin typeface="Source Code Pro" charset="0"/>
                <a:ea typeface="Source Code Pro" charset="0"/>
                <a:cs typeface="Source Code Pro" charset="0"/>
              </a:rPr>
              <a:t>this.setState</a:t>
            </a:r>
            <a:r>
              <a:rPr lang="en-US" sz="1600" dirty="0">
                <a:solidFill>
                  <a:srgbClr val="EF7D1D"/>
                </a:solidFill>
                <a:latin typeface="Source Code Pro" charset="0"/>
                <a:ea typeface="Source Code Pro" charset="0"/>
                <a:cs typeface="Source Code Pro" charset="0"/>
              </a:rPr>
              <a:t>({weather})</a:t>
            </a:r>
            <a:r>
              <a:rPr lang="en-US" sz="1600" dirty="0">
                <a:solidFill>
                  <a:srgbClr val="025249"/>
                </a:solidFill>
                <a:latin typeface="Source Code Pro" charset="0"/>
                <a:ea typeface="Source Code Pro" charset="0"/>
                <a:cs typeface="Source Code Pro" charset="0"/>
              </a:rPr>
              <a:t>)</a:t>
            </a:r>
          </a:p>
          <a:p>
            <a:r>
              <a:rPr lang="en-US" sz="1600" dirty="0">
                <a:solidFill>
                  <a:srgbClr val="025249"/>
                </a:solidFill>
                <a:latin typeface="Source Code Pro" charset="0"/>
                <a:ea typeface="Source Code Pro" charset="0"/>
                <a:cs typeface="Source Code Pro" charset="0"/>
              </a:rPr>
              <a:t>  </a:t>
            </a:r>
            <a:r>
              <a:rPr lang="en-US" sz="1600" dirty="0" smtClean="0">
                <a:solidFill>
                  <a:srgbClr val="025249"/>
                </a:solidFill>
                <a:latin typeface="Source Code Pro" charset="0"/>
                <a:ea typeface="Source Code Pro" charset="0"/>
                <a:cs typeface="Source Code Pro" charset="0"/>
              </a:rPr>
              <a:t>;</a:t>
            </a:r>
            <a:endParaRPr lang="en-US" sz="1600" dirty="0">
              <a:solidFill>
                <a:srgbClr val="025249"/>
              </a:solidFill>
              <a:latin typeface="Source Code Pro" charset="0"/>
              <a:ea typeface="Source Code Pro" charset="0"/>
              <a:cs typeface="Source Code Pro" charset="0"/>
            </a:endParaRPr>
          </a:p>
          <a:p>
            <a:r>
              <a:rPr lang="en-US" sz="1600" dirty="0">
                <a:solidFill>
                  <a:srgbClr val="025249"/>
                </a:solidFill>
                <a:latin typeface="Source Code Pro" charset="0"/>
                <a:ea typeface="Source Code Pro" charset="0"/>
                <a:cs typeface="Source Code Pro" charset="0"/>
              </a:rPr>
              <a:t> }</a:t>
            </a:r>
          </a:p>
          <a:p>
            <a:endParaRPr lang="en-US" sz="1600" dirty="0">
              <a:solidFill>
                <a:srgbClr val="025249"/>
              </a:solidFill>
              <a:latin typeface="Source Code Pro" charset="0"/>
              <a:ea typeface="Source Code Pro" charset="0"/>
              <a:cs typeface="Source Code Pro" charset="0"/>
            </a:endParaRPr>
          </a:p>
          <a:p>
            <a:r>
              <a:rPr lang="en-US" sz="1600" dirty="0">
                <a:solidFill>
                  <a:srgbClr val="025249"/>
                </a:solidFill>
                <a:latin typeface="Source Code Pro" charset="0"/>
                <a:ea typeface="Source Code Pro" charset="0"/>
                <a:cs typeface="Source Code Pro" charset="0"/>
              </a:rPr>
              <a:t> render() {</a:t>
            </a:r>
          </a:p>
          <a:p>
            <a:r>
              <a:rPr lang="en-US" sz="1600" dirty="0" smtClean="0">
                <a:solidFill>
                  <a:srgbClr val="025249"/>
                </a:solidFill>
                <a:latin typeface="Source Code Pro" charset="0"/>
                <a:ea typeface="Source Code Pro" charset="0"/>
                <a:cs typeface="Source Code Pro" charset="0"/>
              </a:rPr>
              <a:t>  &lt;</a:t>
            </a:r>
            <a:r>
              <a:rPr lang="en-US" sz="1600" dirty="0">
                <a:solidFill>
                  <a:srgbClr val="025249"/>
                </a:solidFill>
                <a:latin typeface="Source Code Pro" charset="0"/>
                <a:ea typeface="Source Code Pro" charset="0"/>
                <a:cs typeface="Source Code Pro" charset="0"/>
              </a:rPr>
              <a:t>input type=‘text’ value</a:t>
            </a:r>
            <a:r>
              <a:rPr lang="en-US" sz="1600" dirty="0" smtClean="0">
                <a:solidFill>
                  <a:srgbClr val="025249"/>
                </a:solidFill>
                <a:latin typeface="Source Code Pro" charset="0"/>
                <a:ea typeface="Source Code Pro" charset="0"/>
                <a:cs typeface="Source Code Pro" charset="0"/>
              </a:rPr>
              <a:t>={</a:t>
            </a:r>
            <a:r>
              <a:rPr lang="en-US" sz="1600" dirty="0" err="1" smtClean="0">
                <a:solidFill>
                  <a:srgbClr val="025249"/>
                </a:solidFill>
                <a:latin typeface="Source Code Pro" charset="0"/>
                <a:ea typeface="Source Code Pro" charset="0"/>
                <a:cs typeface="Source Code Pro" charset="0"/>
              </a:rPr>
              <a:t>this.state.city</a:t>
            </a:r>
            <a:r>
              <a:rPr lang="en-US" sz="1600" dirty="0" smtClean="0">
                <a:solidFill>
                  <a:srgbClr val="025249"/>
                </a:solidFill>
                <a:latin typeface="Source Code Pro" charset="0"/>
                <a:ea typeface="Source Code Pro" charset="0"/>
                <a:cs typeface="Source Code Pro" charset="0"/>
              </a:rPr>
              <a:t>}</a:t>
            </a:r>
          </a:p>
          <a:p>
            <a:r>
              <a:rPr lang="en-US" sz="1600" dirty="0">
                <a:solidFill>
                  <a:srgbClr val="025249"/>
                </a:solidFill>
                <a:latin typeface="Source Code Pro" charset="0"/>
                <a:ea typeface="Source Code Pro" charset="0"/>
                <a:cs typeface="Source Code Pro" charset="0"/>
              </a:rPr>
              <a:t> </a:t>
            </a:r>
            <a:r>
              <a:rPr lang="en-US" sz="1600" dirty="0" smtClean="0">
                <a:solidFill>
                  <a:srgbClr val="025249"/>
                </a:solidFill>
                <a:latin typeface="Source Code Pro" charset="0"/>
                <a:ea typeface="Source Code Pro" charset="0"/>
                <a:cs typeface="Source Code Pro" charset="0"/>
              </a:rPr>
              <a:t>   </a:t>
            </a:r>
            <a:r>
              <a:rPr lang="en-US" sz="1600" dirty="0" err="1">
                <a:solidFill>
                  <a:srgbClr val="EF7D1D"/>
                </a:solidFill>
                <a:latin typeface="Source Code Pro" charset="0"/>
                <a:ea typeface="Source Code Pro" charset="0"/>
                <a:cs typeface="Source Code Pro" charset="0"/>
              </a:rPr>
              <a:t>onChange</a:t>
            </a:r>
            <a:r>
              <a:rPr lang="en-US" sz="1600" dirty="0" smtClean="0">
                <a:solidFill>
                  <a:srgbClr val="EF7D1D"/>
                </a:solidFill>
                <a:latin typeface="Source Code Pro" charset="0"/>
                <a:ea typeface="Source Code Pro" charset="0"/>
                <a:cs typeface="Source Code Pro" charset="0"/>
              </a:rPr>
              <a:t>={e =&gt; </a:t>
            </a:r>
            <a:r>
              <a:rPr lang="en-US" sz="1600" dirty="0" err="1" smtClean="0">
                <a:solidFill>
                  <a:srgbClr val="EF7D1D"/>
                </a:solidFill>
                <a:latin typeface="Source Code Pro" charset="0"/>
                <a:ea typeface="Source Code Pro" charset="0"/>
                <a:cs typeface="Source Code Pro" charset="0"/>
              </a:rPr>
              <a:t>this.setState</a:t>
            </a:r>
            <a:r>
              <a:rPr lang="en-US" sz="1600" dirty="0" smtClean="0">
                <a:solidFill>
                  <a:srgbClr val="EF7D1D"/>
                </a:solidFill>
                <a:latin typeface="Source Code Pro" charset="0"/>
                <a:ea typeface="Source Code Pro" charset="0"/>
                <a:cs typeface="Source Code Pro" charset="0"/>
              </a:rPr>
              <a:t>({city: </a:t>
            </a:r>
            <a:r>
              <a:rPr lang="en-US" sz="1600" dirty="0" err="1" smtClean="0">
                <a:solidFill>
                  <a:srgbClr val="EF7D1D"/>
                </a:solidFill>
                <a:latin typeface="Source Code Pro" charset="0"/>
                <a:ea typeface="Source Code Pro" charset="0"/>
                <a:cs typeface="Source Code Pro" charset="0"/>
              </a:rPr>
              <a:t>e.target.value</a:t>
            </a:r>
            <a:r>
              <a:rPr lang="en-US" sz="1600" dirty="0" smtClean="0">
                <a:solidFill>
                  <a:srgbClr val="EF7D1D"/>
                </a:solidFill>
                <a:latin typeface="Source Code Pro" charset="0"/>
                <a:ea typeface="Source Code Pro" charset="0"/>
                <a:cs typeface="Source Code Pro" charset="0"/>
              </a:rPr>
              <a:t>})}</a:t>
            </a:r>
            <a:r>
              <a:rPr lang="en-US" sz="1600" dirty="0" smtClean="0">
                <a:solidFill>
                  <a:srgbClr val="025249"/>
                </a:solidFill>
                <a:latin typeface="Source Code Pro" charset="0"/>
                <a:ea typeface="Source Code Pro" charset="0"/>
                <a:cs typeface="Source Code Pro" charset="0"/>
              </a:rPr>
              <a:t> </a:t>
            </a:r>
            <a:r>
              <a:rPr lang="en-US" sz="1600" dirty="0">
                <a:solidFill>
                  <a:srgbClr val="025249"/>
                </a:solidFill>
                <a:latin typeface="Source Code Pro" charset="0"/>
                <a:ea typeface="Source Code Pro" charset="0"/>
                <a:cs typeface="Source Code Pro" charset="0"/>
              </a:rPr>
              <a:t>/&gt;</a:t>
            </a:r>
          </a:p>
          <a:p>
            <a:r>
              <a:rPr lang="en-US" sz="1600" dirty="0">
                <a:solidFill>
                  <a:srgbClr val="025249"/>
                </a:solidFill>
                <a:latin typeface="Source Code Pro" charset="0"/>
                <a:ea typeface="Source Code Pro" charset="0"/>
                <a:cs typeface="Source Code Pro" charset="0"/>
              </a:rPr>
              <a:t>  &lt;</a:t>
            </a:r>
            <a:r>
              <a:rPr lang="en-US" sz="1600" dirty="0">
                <a:solidFill>
                  <a:srgbClr val="41719C"/>
                </a:solidFill>
                <a:latin typeface="Source Code Pro" charset="0"/>
                <a:ea typeface="Source Code Pro" charset="0"/>
                <a:cs typeface="Source Code Pro" charset="0"/>
              </a:rPr>
              <a:t>Button</a:t>
            </a:r>
            <a:r>
              <a:rPr lang="en-US" sz="1600" dirty="0">
                <a:solidFill>
                  <a:srgbClr val="025249"/>
                </a:solidFill>
                <a:latin typeface="Source Code Pro" charset="0"/>
                <a:ea typeface="Source Code Pro" charset="0"/>
                <a:cs typeface="Source Code Pro" charset="0"/>
              </a:rPr>
              <a:t> label=‘Load’ </a:t>
            </a:r>
            <a:r>
              <a:rPr lang="en-US" sz="1600" dirty="0" err="1">
                <a:solidFill>
                  <a:srgbClr val="025249"/>
                </a:solidFill>
                <a:latin typeface="Source Code Pro" charset="0"/>
                <a:ea typeface="Source Code Pro" charset="0"/>
                <a:cs typeface="Source Code Pro" charset="0"/>
              </a:rPr>
              <a:t>onClick</a:t>
            </a:r>
            <a:r>
              <a:rPr lang="en-US" sz="1600" dirty="0">
                <a:solidFill>
                  <a:srgbClr val="025249"/>
                </a:solidFill>
                <a:latin typeface="Source Code Pro" charset="0"/>
                <a:ea typeface="Source Code Pro" charset="0"/>
                <a:cs typeface="Source Code Pro" charset="0"/>
              </a:rPr>
              <a:t>={</a:t>
            </a:r>
            <a:r>
              <a:rPr lang="en-US" sz="1600" dirty="0">
                <a:solidFill>
                  <a:srgbClr val="EF7D1D"/>
                </a:solidFill>
                <a:latin typeface="Source Code Pro" charset="0"/>
                <a:ea typeface="Source Code Pro" charset="0"/>
                <a:cs typeface="Source Code Pro" charset="0"/>
              </a:rPr>
              <a:t>() =&gt; </a:t>
            </a:r>
            <a:r>
              <a:rPr lang="en-US" sz="1600" dirty="0" err="1">
                <a:solidFill>
                  <a:srgbClr val="EF7D1D"/>
                </a:solidFill>
                <a:latin typeface="Source Code Pro" charset="0"/>
                <a:ea typeface="Source Code Pro" charset="0"/>
                <a:cs typeface="Source Code Pro" charset="0"/>
              </a:rPr>
              <a:t>this.fetchWeather</a:t>
            </a:r>
            <a:r>
              <a:rPr lang="en-US" sz="1600" dirty="0" smtClean="0">
                <a:solidFill>
                  <a:srgbClr val="EF7D1D"/>
                </a:solidFill>
                <a:latin typeface="Source Code Pro" charset="0"/>
                <a:ea typeface="Source Code Pro" charset="0"/>
                <a:cs typeface="Source Code Pro" charset="0"/>
              </a:rPr>
              <a:t>()</a:t>
            </a:r>
            <a:r>
              <a:rPr lang="en-US" sz="1600" dirty="0" smtClean="0">
                <a:solidFill>
                  <a:srgbClr val="025249"/>
                </a:solidFill>
                <a:latin typeface="Source Code Pro" charset="0"/>
                <a:ea typeface="Source Code Pro" charset="0"/>
                <a:cs typeface="Source Code Pro" charset="0"/>
              </a:rPr>
              <a:t>} /&gt;</a:t>
            </a:r>
            <a:endParaRPr lang="en-US" sz="1600" dirty="0">
              <a:solidFill>
                <a:srgbClr val="025249"/>
              </a:solidFill>
              <a:latin typeface="Source Code Pro" charset="0"/>
              <a:ea typeface="Source Code Pro" charset="0"/>
              <a:cs typeface="Source Code Pro" charset="0"/>
            </a:endParaRPr>
          </a:p>
          <a:p>
            <a:r>
              <a:rPr lang="en-US" sz="1600" dirty="0">
                <a:solidFill>
                  <a:srgbClr val="025249"/>
                </a:solidFill>
                <a:latin typeface="Source Code Pro" charset="0"/>
                <a:ea typeface="Source Code Pro" charset="0"/>
                <a:cs typeface="Source Code Pro" charset="0"/>
              </a:rPr>
              <a:t>  &lt;</a:t>
            </a:r>
            <a:r>
              <a:rPr lang="en-US" sz="1600" dirty="0" err="1">
                <a:solidFill>
                  <a:srgbClr val="41719C"/>
                </a:solidFill>
                <a:latin typeface="Source Code Pro Medium" charset="0"/>
                <a:ea typeface="Source Code Pro Medium" charset="0"/>
                <a:cs typeface="Source Code Pro Medium" charset="0"/>
              </a:rPr>
              <a:t>WeatherPanel</a:t>
            </a:r>
            <a:r>
              <a:rPr lang="en-US" sz="1600" dirty="0">
                <a:solidFill>
                  <a:srgbClr val="41719C"/>
                </a:solidFill>
                <a:latin typeface="Source Code Pro" charset="0"/>
                <a:ea typeface="Source Code Pro" charset="0"/>
                <a:cs typeface="Source Code Pro" charset="0"/>
              </a:rPr>
              <a:t> </a:t>
            </a:r>
            <a:r>
              <a:rPr lang="en-US" sz="1600" dirty="0">
                <a:solidFill>
                  <a:srgbClr val="025249"/>
                </a:solidFill>
                <a:latin typeface="Source Code Pro" charset="0"/>
                <a:ea typeface="Source Code Pro" charset="0"/>
                <a:cs typeface="Source Code Pro" charset="0"/>
              </a:rPr>
              <a:t>weather</a:t>
            </a:r>
            <a:r>
              <a:rPr lang="en-US" sz="1600" dirty="0" smtClean="0">
                <a:solidFill>
                  <a:srgbClr val="025249"/>
                </a:solidFill>
                <a:latin typeface="Source Code Pro" charset="0"/>
                <a:ea typeface="Source Code Pro" charset="0"/>
                <a:cs typeface="Source Code Pro" charset="0"/>
              </a:rPr>
              <a:t>={</a:t>
            </a:r>
            <a:r>
              <a:rPr lang="en-US" sz="1600" dirty="0" err="1" smtClean="0">
                <a:solidFill>
                  <a:srgbClr val="025249"/>
                </a:solidFill>
                <a:latin typeface="Source Code Pro" charset="0"/>
                <a:ea typeface="Source Code Pro" charset="0"/>
                <a:cs typeface="Source Code Pro" charset="0"/>
              </a:rPr>
              <a:t>this.state.weather</a:t>
            </a:r>
            <a:r>
              <a:rPr lang="en-US" sz="1600" dirty="0">
                <a:solidFill>
                  <a:srgbClr val="025249"/>
                </a:solidFill>
                <a:latin typeface="Source Code Pro" charset="0"/>
                <a:ea typeface="Source Code Pro" charset="0"/>
                <a:cs typeface="Source Code Pro" charset="0"/>
              </a:rPr>
              <a:t>} /&gt;</a:t>
            </a:r>
          </a:p>
          <a:p>
            <a:r>
              <a:rPr lang="en-US" sz="1600" dirty="0">
                <a:solidFill>
                  <a:srgbClr val="025249"/>
                </a:solidFill>
                <a:latin typeface="Source Code Pro" charset="0"/>
                <a:ea typeface="Source Code Pro" charset="0"/>
                <a:cs typeface="Source Code Pro" charset="0"/>
              </a:rPr>
              <a:t> }</a:t>
            </a:r>
          </a:p>
          <a:p>
            <a:r>
              <a:rPr lang="en-US" sz="1600" dirty="0">
                <a:solidFill>
                  <a:srgbClr val="025249"/>
                </a:solidFill>
                <a:latin typeface="Source Code Pro" charset="0"/>
                <a:ea typeface="Source Code Pro" charset="0"/>
                <a:cs typeface="Source Code Pro" charset="0"/>
              </a:rPr>
              <a:t>}</a:t>
            </a:r>
            <a:endParaRPr lang="en-US" sz="1600" dirty="0">
              <a:solidFill>
                <a:srgbClr val="025249"/>
              </a:solidFill>
              <a:latin typeface="Source Code Pro" charset="0"/>
              <a:ea typeface="Source Code Pro" charset="0"/>
              <a:cs typeface="Source Code Pro" charset="0"/>
            </a:endParaRPr>
          </a:p>
        </p:txBody>
      </p:sp>
      <p:sp>
        <p:nvSpPr>
          <p:cNvPr id="4" name="Rechteck 3"/>
          <p:cNvSpPr/>
          <p:nvPr/>
        </p:nvSpPr>
        <p:spPr>
          <a:xfrm>
            <a:off x="-2" y="2887575"/>
            <a:ext cx="2759679" cy="323165"/>
          </a:xfrm>
          <a:prstGeom prst="rect">
            <a:avLst/>
          </a:prstGeom>
        </p:spPr>
        <p:txBody>
          <a:bodyPr wrap="square">
            <a:spAutoFit/>
          </a:bodyPr>
          <a:lstStyle/>
          <a:p>
            <a:r>
              <a:rPr lang="de-DE" sz="1500" b="1" dirty="0" smtClean="0">
                <a:solidFill>
                  <a:srgbClr val="025249"/>
                </a:solidFill>
                <a:latin typeface="Source Sans Pro Semibold" charset="0"/>
                <a:ea typeface="Source Sans Pro Semibold" charset="0"/>
                <a:cs typeface="Source Sans Pro Semibold" charset="0"/>
              </a:rPr>
              <a:t>Daten vom Server laden</a:t>
            </a:r>
            <a:endParaRPr lang="de-DE" sz="1500" b="1" dirty="0">
              <a:solidFill>
                <a:srgbClr val="025249"/>
              </a:solidFill>
              <a:latin typeface="Source Sans Pro Semibold" charset="0"/>
              <a:ea typeface="Source Sans Pro Semibold" charset="0"/>
              <a:cs typeface="Source Sans Pro Semibold" charset="0"/>
            </a:endParaRPr>
          </a:p>
        </p:txBody>
      </p:sp>
      <p:sp>
        <p:nvSpPr>
          <p:cNvPr id="5" name="Rechteck 4"/>
          <p:cNvSpPr/>
          <p:nvPr/>
        </p:nvSpPr>
        <p:spPr>
          <a:xfrm>
            <a:off x="-1" y="3385706"/>
            <a:ext cx="2759679" cy="553998"/>
          </a:xfrm>
          <a:prstGeom prst="rect">
            <a:avLst/>
          </a:prstGeom>
        </p:spPr>
        <p:txBody>
          <a:bodyPr wrap="square">
            <a:spAutoFit/>
          </a:bodyPr>
          <a:lstStyle/>
          <a:p>
            <a:r>
              <a:rPr lang="de-DE" sz="1500" b="1" dirty="0" smtClean="0">
                <a:solidFill>
                  <a:srgbClr val="025249"/>
                </a:solidFill>
                <a:latin typeface="Source Sans Pro Semibold" charset="0"/>
                <a:ea typeface="Source Sans Pro Semibold" charset="0"/>
                <a:cs typeface="Source Sans Pro Semibold" charset="0"/>
              </a:rPr>
              <a:t>Zustand setzen</a:t>
            </a:r>
          </a:p>
          <a:p>
            <a:r>
              <a:rPr lang="de-DE" sz="1500" b="1" dirty="0" smtClean="0">
                <a:solidFill>
                  <a:srgbClr val="025249"/>
                </a:solidFill>
                <a:latin typeface="Source Sans Pro Semibold" charset="0"/>
                <a:ea typeface="Source Sans Pro Semibold" charset="0"/>
                <a:cs typeface="Source Sans Pro Semibold" charset="0"/>
              </a:rPr>
              <a:t>(Antwort vom Server)</a:t>
            </a:r>
          </a:p>
        </p:txBody>
      </p:sp>
      <p:sp>
        <p:nvSpPr>
          <p:cNvPr id="6" name="Rechteck 5"/>
          <p:cNvSpPr/>
          <p:nvPr/>
        </p:nvSpPr>
        <p:spPr>
          <a:xfrm>
            <a:off x="0" y="5299972"/>
            <a:ext cx="2759679" cy="323165"/>
          </a:xfrm>
          <a:prstGeom prst="rect">
            <a:avLst/>
          </a:prstGeom>
        </p:spPr>
        <p:txBody>
          <a:bodyPr wrap="square">
            <a:spAutoFit/>
          </a:bodyPr>
          <a:lstStyle/>
          <a:p>
            <a:r>
              <a:rPr lang="de-DE" sz="1500" b="1" dirty="0" smtClean="0">
                <a:solidFill>
                  <a:srgbClr val="025249"/>
                </a:solidFill>
                <a:latin typeface="Source Sans Pro Semibold" charset="0"/>
                <a:ea typeface="Source Sans Pro Semibold" charset="0"/>
                <a:cs typeface="Source Sans Pro Semibold" charset="0"/>
              </a:rPr>
              <a:t>Geladene Daten anzeigen</a:t>
            </a:r>
            <a:endParaRPr lang="de-DE" sz="15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85541670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Serverzugriffe mit </a:t>
            </a:r>
            <a:r>
              <a:rPr lang="de-DE" dirty="0" err="1" smtClean="0"/>
              <a:t>fetch</a:t>
            </a:r>
            <a:endParaRPr lang="de-DE" dirty="0"/>
          </a:p>
        </p:txBody>
      </p:sp>
      <p:sp>
        <p:nvSpPr>
          <p:cNvPr id="3" name="Rechteck 2"/>
          <p:cNvSpPr/>
          <p:nvPr/>
        </p:nvSpPr>
        <p:spPr>
          <a:xfrm>
            <a:off x="2247900" y="901699"/>
            <a:ext cx="7658100" cy="5262979"/>
          </a:xfrm>
          <a:prstGeom prst="rect">
            <a:avLst/>
          </a:prstGeom>
        </p:spPr>
        <p:txBody>
          <a:bodyPr wrap="square">
            <a:spAutoFit/>
          </a:bodyPr>
          <a:lstStyle/>
          <a:p>
            <a:r>
              <a:rPr lang="en-US" sz="1600" dirty="0" smtClean="0">
                <a:solidFill>
                  <a:srgbClr val="025249"/>
                </a:solidFill>
                <a:latin typeface="Source Code Pro" charset="0"/>
                <a:ea typeface="Source Code Pro" charset="0"/>
                <a:cs typeface="Source Code Pro" charset="0"/>
              </a:rPr>
              <a:t>class </a:t>
            </a:r>
            <a:r>
              <a:rPr lang="en-US" sz="1600" dirty="0" err="1">
                <a:solidFill>
                  <a:srgbClr val="41719C"/>
                </a:solidFill>
                <a:latin typeface="Source Code Pro Medium" charset="0"/>
                <a:ea typeface="Source Code Pro Medium" charset="0"/>
                <a:cs typeface="Source Code Pro Medium" charset="0"/>
              </a:rPr>
              <a:t>WeatherView</a:t>
            </a:r>
            <a:r>
              <a:rPr lang="en-US" sz="1600" dirty="0">
                <a:solidFill>
                  <a:srgbClr val="41719C"/>
                </a:solidFill>
                <a:latin typeface="Source Code Pro" charset="0"/>
                <a:ea typeface="Source Code Pro" charset="0"/>
                <a:cs typeface="Source Code Pro" charset="0"/>
              </a:rPr>
              <a:t> </a:t>
            </a:r>
            <a:r>
              <a:rPr lang="en-US" sz="1600" dirty="0">
                <a:solidFill>
                  <a:srgbClr val="025249"/>
                </a:solidFill>
                <a:latin typeface="Source Code Pro" charset="0"/>
                <a:ea typeface="Source Code Pro" charset="0"/>
                <a:cs typeface="Source Code Pro" charset="0"/>
              </a:rPr>
              <a:t>extends </a:t>
            </a:r>
            <a:r>
              <a:rPr lang="en-US" sz="1600" dirty="0" err="1">
                <a:solidFill>
                  <a:srgbClr val="025249"/>
                </a:solidFill>
                <a:latin typeface="Source Code Pro" charset="0"/>
                <a:ea typeface="Source Code Pro" charset="0"/>
                <a:cs typeface="Source Code Pro" charset="0"/>
              </a:rPr>
              <a:t>React.Component</a:t>
            </a:r>
            <a:r>
              <a:rPr lang="en-US" sz="1600" dirty="0">
                <a:solidFill>
                  <a:srgbClr val="025249"/>
                </a:solidFill>
                <a:latin typeface="Source Code Pro" charset="0"/>
                <a:ea typeface="Source Code Pro" charset="0"/>
                <a:cs typeface="Source Code Pro" charset="0"/>
              </a:rPr>
              <a:t> </a:t>
            </a:r>
            <a:r>
              <a:rPr lang="en-US" sz="1600" dirty="0" smtClean="0">
                <a:solidFill>
                  <a:srgbClr val="025249"/>
                </a:solidFill>
                <a:latin typeface="Source Code Pro" charset="0"/>
                <a:ea typeface="Source Code Pro" charset="0"/>
                <a:cs typeface="Source Code Pro" charset="0"/>
              </a:rPr>
              <a:t>{</a:t>
            </a:r>
          </a:p>
          <a:p>
            <a:r>
              <a:rPr lang="en-US" sz="1600" dirty="0" smtClean="0">
                <a:solidFill>
                  <a:srgbClr val="025249"/>
                </a:solidFill>
                <a:latin typeface="Source Code Pro" charset="0"/>
                <a:ea typeface="Source Code Pro" charset="0"/>
                <a:cs typeface="Source Code Pro" charset="0"/>
              </a:rPr>
              <a:t> constructor</a:t>
            </a:r>
            <a:r>
              <a:rPr lang="en-US" sz="1600" dirty="0">
                <a:solidFill>
                  <a:srgbClr val="025249"/>
                </a:solidFill>
                <a:latin typeface="Source Code Pro" charset="0"/>
                <a:ea typeface="Source Code Pro" charset="0"/>
                <a:cs typeface="Source Code Pro" charset="0"/>
              </a:rPr>
              <a:t>() {</a:t>
            </a:r>
          </a:p>
          <a:p>
            <a:r>
              <a:rPr lang="en-US" sz="1600" dirty="0" smtClean="0">
                <a:solidFill>
                  <a:srgbClr val="025249"/>
                </a:solidFill>
                <a:latin typeface="Source Code Pro" charset="0"/>
                <a:ea typeface="Source Code Pro" charset="0"/>
                <a:cs typeface="Source Code Pro" charset="0"/>
              </a:rPr>
              <a:t>  </a:t>
            </a:r>
            <a:r>
              <a:rPr lang="en-US" sz="1600" dirty="0" err="1" smtClean="0">
                <a:solidFill>
                  <a:srgbClr val="EF7D1D"/>
                </a:solidFill>
                <a:latin typeface="Source Code Pro" charset="0"/>
                <a:ea typeface="Source Code Pro" charset="0"/>
                <a:cs typeface="Source Code Pro" charset="0"/>
              </a:rPr>
              <a:t>this.state</a:t>
            </a:r>
            <a:r>
              <a:rPr lang="en-US" sz="1600" dirty="0" smtClean="0">
                <a:solidFill>
                  <a:srgbClr val="EF7D1D"/>
                </a:solidFill>
                <a:latin typeface="Source Code Pro" charset="0"/>
                <a:ea typeface="Source Code Pro" charset="0"/>
                <a:cs typeface="Source Code Pro" charset="0"/>
              </a:rPr>
              <a:t> </a:t>
            </a:r>
            <a:r>
              <a:rPr lang="en-US" sz="1600" dirty="0">
                <a:solidFill>
                  <a:srgbClr val="EF7D1D"/>
                </a:solidFill>
                <a:latin typeface="Source Code Pro" charset="0"/>
                <a:ea typeface="Source Code Pro" charset="0"/>
                <a:cs typeface="Source Code Pro" charset="0"/>
              </a:rPr>
              <a:t>= { city: ‘Hamburg’ };</a:t>
            </a:r>
          </a:p>
          <a:p>
            <a:r>
              <a:rPr lang="en-US" sz="1600" dirty="0">
                <a:solidFill>
                  <a:srgbClr val="025249"/>
                </a:solidFill>
                <a:latin typeface="Source Code Pro" charset="0"/>
                <a:ea typeface="Source Code Pro" charset="0"/>
                <a:cs typeface="Source Code Pro" charset="0"/>
              </a:rPr>
              <a:t> }</a:t>
            </a:r>
          </a:p>
          <a:p>
            <a:endParaRPr lang="en-US" sz="1600" dirty="0">
              <a:solidFill>
                <a:srgbClr val="025249"/>
              </a:solidFill>
              <a:latin typeface="Source Code Pro" charset="0"/>
              <a:ea typeface="Source Code Pro" charset="0"/>
              <a:cs typeface="Source Code Pro" charset="0"/>
            </a:endParaRPr>
          </a:p>
          <a:p>
            <a:r>
              <a:rPr lang="en-US" sz="1600" dirty="0">
                <a:solidFill>
                  <a:srgbClr val="025249"/>
                </a:solidFill>
                <a:latin typeface="Source Code Pro" charset="0"/>
                <a:ea typeface="Source Code Pro" charset="0"/>
                <a:cs typeface="Source Code Pro" charset="0"/>
              </a:rPr>
              <a:t> </a:t>
            </a:r>
            <a:r>
              <a:rPr lang="en-US" sz="1600" dirty="0" err="1">
                <a:solidFill>
                  <a:srgbClr val="EF7D1D"/>
                </a:solidFill>
                <a:latin typeface="Source Code Pro" charset="0"/>
                <a:ea typeface="Source Code Pro" charset="0"/>
                <a:cs typeface="Source Code Pro" charset="0"/>
              </a:rPr>
              <a:t>componentDidMount</a:t>
            </a:r>
            <a:r>
              <a:rPr lang="en-US" sz="1600" dirty="0">
                <a:solidFill>
                  <a:srgbClr val="EF7D1D"/>
                </a:solidFill>
                <a:latin typeface="Source Code Pro" charset="0"/>
                <a:ea typeface="Source Code Pro" charset="0"/>
                <a:cs typeface="Source Code Pro" charset="0"/>
              </a:rPr>
              <a:t>() </a:t>
            </a:r>
            <a:r>
              <a:rPr lang="en-US" sz="1600" dirty="0" smtClean="0">
                <a:solidFill>
                  <a:srgbClr val="025249"/>
                </a:solidFill>
                <a:latin typeface="Source Code Pro" charset="0"/>
                <a:ea typeface="Source Code Pro" charset="0"/>
                <a:cs typeface="Source Code Pro" charset="0"/>
              </a:rPr>
              <a:t>{ </a:t>
            </a:r>
            <a:r>
              <a:rPr lang="en-US" sz="1600" dirty="0" err="1">
                <a:solidFill>
                  <a:srgbClr val="025249"/>
                </a:solidFill>
                <a:latin typeface="Source Code Pro" charset="0"/>
                <a:ea typeface="Source Code Pro" charset="0"/>
                <a:cs typeface="Source Code Pro" charset="0"/>
              </a:rPr>
              <a:t>this.fetchWeather</a:t>
            </a:r>
            <a:r>
              <a:rPr lang="en-US" sz="1600" dirty="0" smtClean="0">
                <a:solidFill>
                  <a:srgbClr val="025249"/>
                </a:solidFill>
                <a:latin typeface="Source Code Pro" charset="0"/>
                <a:ea typeface="Source Code Pro" charset="0"/>
                <a:cs typeface="Source Code Pro" charset="0"/>
              </a:rPr>
              <a:t>(); }</a:t>
            </a:r>
            <a:endParaRPr lang="en-US" sz="1600" dirty="0">
              <a:solidFill>
                <a:srgbClr val="025249"/>
              </a:solidFill>
              <a:latin typeface="Source Code Pro" charset="0"/>
              <a:ea typeface="Source Code Pro" charset="0"/>
              <a:cs typeface="Source Code Pro" charset="0"/>
            </a:endParaRPr>
          </a:p>
          <a:p>
            <a:r>
              <a:rPr lang="en-US" sz="1600" dirty="0" smtClean="0">
                <a:solidFill>
                  <a:srgbClr val="025249"/>
                </a:solidFill>
                <a:latin typeface="Source Code Pro" charset="0"/>
                <a:ea typeface="Source Code Pro" charset="0"/>
                <a:cs typeface="Source Code Pro" charset="0"/>
              </a:rPr>
              <a:t> </a:t>
            </a:r>
            <a:endParaRPr lang="en-US" sz="1600" dirty="0">
              <a:solidFill>
                <a:srgbClr val="025249"/>
              </a:solidFill>
              <a:latin typeface="Source Code Pro" charset="0"/>
              <a:ea typeface="Source Code Pro" charset="0"/>
              <a:cs typeface="Source Code Pro" charset="0"/>
            </a:endParaRPr>
          </a:p>
          <a:p>
            <a:r>
              <a:rPr lang="en-US" sz="1600" dirty="0">
                <a:solidFill>
                  <a:srgbClr val="025249"/>
                </a:solidFill>
                <a:latin typeface="Source Code Pro" charset="0"/>
                <a:ea typeface="Source Code Pro" charset="0"/>
                <a:cs typeface="Source Code Pro" charset="0"/>
              </a:rPr>
              <a:t> </a:t>
            </a:r>
            <a:r>
              <a:rPr lang="en-US" sz="1600" dirty="0" err="1">
                <a:solidFill>
                  <a:srgbClr val="025249"/>
                </a:solidFill>
                <a:latin typeface="Source Code Pro" charset="0"/>
                <a:ea typeface="Source Code Pro" charset="0"/>
                <a:cs typeface="Source Code Pro" charset="0"/>
              </a:rPr>
              <a:t>fetchWeather</a:t>
            </a:r>
            <a:r>
              <a:rPr lang="en-US" sz="1600" dirty="0">
                <a:solidFill>
                  <a:srgbClr val="025249"/>
                </a:solidFill>
                <a:latin typeface="Source Code Pro" charset="0"/>
                <a:ea typeface="Source Code Pro" charset="0"/>
                <a:cs typeface="Source Code Pro" charset="0"/>
              </a:rPr>
              <a:t>() {</a:t>
            </a:r>
          </a:p>
          <a:p>
            <a:r>
              <a:rPr lang="en-US" sz="1600" dirty="0" smtClean="0">
                <a:solidFill>
                  <a:srgbClr val="025249"/>
                </a:solidFill>
                <a:latin typeface="Source Code Pro" charset="0"/>
                <a:ea typeface="Source Code Pro" charset="0"/>
                <a:cs typeface="Source Code Pro" charset="0"/>
              </a:rPr>
              <a:t>  fetch(</a:t>
            </a:r>
            <a:r>
              <a:rPr lang="en-US" sz="1600" dirty="0">
                <a:solidFill>
                  <a:srgbClr val="025249"/>
                </a:solidFill>
                <a:latin typeface="Source Code Pro" charset="0"/>
                <a:ea typeface="Source Code Pro" charset="0"/>
                <a:cs typeface="Source Code Pro" charset="0"/>
              </a:rPr>
              <a:t>`http://</a:t>
            </a:r>
            <a:r>
              <a:rPr lang="en-US" sz="1600" dirty="0" err="1">
                <a:solidFill>
                  <a:srgbClr val="025249"/>
                </a:solidFill>
                <a:latin typeface="Source Code Pro" charset="0"/>
                <a:ea typeface="Source Code Pro" charset="0"/>
                <a:cs typeface="Source Code Pro" charset="0"/>
              </a:rPr>
              <a:t>api.w.org</a:t>
            </a:r>
            <a:r>
              <a:rPr lang="en-US" sz="1600" dirty="0" smtClean="0">
                <a:solidFill>
                  <a:srgbClr val="025249"/>
                </a:solidFill>
                <a:latin typeface="Source Code Pro" charset="0"/>
                <a:ea typeface="Source Code Pro" charset="0"/>
                <a:cs typeface="Source Code Pro" charset="0"/>
              </a:rPr>
              <a:t>/${</a:t>
            </a:r>
            <a:r>
              <a:rPr lang="en-US" sz="1600" dirty="0" err="1">
                <a:solidFill>
                  <a:srgbClr val="025249"/>
                </a:solidFill>
                <a:latin typeface="Source Code Pro" charset="0"/>
                <a:ea typeface="Source Code Pro" charset="0"/>
                <a:cs typeface="Source Code Pro" charset="0"/>
              </a:rPr>
              <a:t>this.state.city</a:t>
            </a:r>
            <a:r>
              <a:rPr lang="en-US" sz="1600" dirty="0" smtClean="0">
                <a:solidFill>
                  <a:srgbClr val="025249"/>
                </a:solidFill>
                <a:latin typeface="Source Code Pro" charset="0"/>
                <a:ea typeface="Source Code Pro" charset="0"/>
                <a:cs typeface="Source Code Pro" charset="0"/>
              </a:rPr>
              <a:t>}`)</a:t>
            </a:r>
            <a:endParaRPr lang="en-US" sz="1600" dirty="0">
              <a:solidFill>
                <a:srgbClr val="025249"/>
              </a:solidFill>
              <a:latin typeface="Source Code Pro" charset="0"/>
              <a:ea typeface="Source Code Pro" charset="0"/>
              <a:cs typeface="Source Code Pro" charset="0"/>
            </a:endParaRPr>
          </a:p>
          <a:p>
            <a:r>
              <a:rPr lang="en-US" sz="1600" dirty="0">
                <a:solidFill>
                  <a:srgbClr val="025249"/>
                </a:solidFill>
                <a:latin typeface="Source Code Pro" charset="0"/>
                <a:ea typeface="Source Code Pro" charset="0"/>
                <a:cs typeface="Source Code Pro" charset="0"/>
              </a:rPr>
              <a:t>    .</a:t>
            </a:r>
            <a:r>
              <a:rPr lang="en-US" sz="1600" dirty="0" smtClean="0">
                <a:solidFill>
                  <a:srgbClr val="025249"/>
                </a:solidFill>
                <a:latin typeface="Source Code Pro" charset="0"/>
                <a:ea typeface="Source Code Pro" charset="0"/>
                <a:cs typeface="Source Code Pro" charset="0"/>
              </a:rPr>
              <a:t>then(response </a:t>
            </a:r>
            <a:r>
              <a:rPr lang="en-US" sz="1600" dirty="0">
                <a:solidFill>
                  <a:srgbClr val="025249"/>
                </a:solidFill>
                <a:latin typeface="Source Code Pro" charset="0"/>
                <a:ea typeface="Source Code Pro" charset="0"/>
                <a:cs typeface="Source Code Pro" charset="0"/>
              </a:rPr>
              <a:t>=&gt; </a:t>
            </a:r>
            <a:r>
              <a:rPr lang="en-US" sz="1600" dirty="0" err="1">
                <a:solidFill>
                  <a:srgbClr val="025249"/>
                </a:solidFill>
                <a:latin typeface="Source Code Pro" charset="0"/>
                <a:ea typeface="Source Code Pro" charset="0"/>
                <a:cs typeface="Source Code Pro" charset="0"/>
              </a:rPr>
              <a:t>response.json</a:t>
            </a:r>
            <a:r>
              <a:rPr lang="en-US" sz="1600" dirty="0">
                <a:solidFill>
                  <a:srgbClr val="025249"/>
                </a:solidFill>
                <a:latin typeface="Source Code Pro" charset="0"/>
                <a:ea typeface="Source Code Pro" charset="0"/>
                <a:cs typeface="Source Code Pro" charset="0"/>
              </a:rPr>
              <a:t>())</a:t>
            </a:r>
          </a:p>
          <a:p>
            <a:r>
              <a:rPr lang="en-US" sz="1600" dirty="0">
                <a:solidFill>
                  <a:srgbClr val="025249"/>
                </a:solidFill>
                <a:latin typeface="Source Code Pro" charset="0"/>
                <a:ea typeface="Source Code Pro" charset="0"/>
                <a:cs typeface="Source Code Pro" charset="0"/>
              </a:rPr>
              <a:t>    .</a:t>
            </a:r>
            <a:r>
              <a:rPr lang="en-US" sz="1600" dirty="0" smtClean="0">
                <a:solidFill>
                  <a:srgbClr val="025249"/>
                </a:solidFill>
                <a:latin typeface="Source Code Pro" charset="0"/>
                <a:ea typeface="Source Code Pro" charset="0"/>
                <a:cs typeface="Source Code Pro" charset="0"/>
              </a:rPr>
              <a:t>then(weather </a:t>
            </a:r>
            <a:r>
              <a:rPr lang="en-US" sz="1600" dirty="0">
                <a:solidFill>
                  <a:srgbClr val="025249"/>
                </a:solidFill>
                <a:latin typeface="Source Code Pro" charset="0"/>
                <a:ea typeface="Source Code Pro" charset="0"/>
                <a:cs typeface="Source Code Pro" charset="0"/>
              </a:rPr>
              <a:t>=&gt; </a:t>
            </a:r>
            <a:r>
              <a:rPr lang="en-US" sz="1600" dirty="0" err="1">
                <a:solidFill>
                  <a:srgbClr val="025249"/>
                </a:solidFill>
                <a:latin typeface="Source Code Pro" charset="0"/>
                <a:ea typeface="Source Code Pro" charset="0"/>
                <a:cs typeface="Source Code Pro" charset="0"/>
              </a:rPr>
              <a:t>this.setState</a:t>
            </a:r>
            <a:r>
              <a:rPr lang="en-US" sz="1600" dirty="0">
                <a:solidFill>
                  <a:srgbClr val="025249"/>
                </a:solidFill>
                <a:latin typeface="Source Code Pro" charset="0"/>
                <a:ea typeface="Source Code Pro" charset="0"/>
                <a:cs typeface="Source Code Pro" charset="0"/>
              </a:rPr>
              <a:t>({weather}))</a:t>
            </a:r>
          </a:p>
          <a:p>
            <a:r>
              <a:rPr lang="en-US" sz="1600" dirty="0">
                <a:solidFill>
                  <a:srgbClr val="025249"/>
                </a:solidFill>
                <a:latin typeface="Source Code Pro" charset="0"/>
                <a:ea typeface="Source Code Pro" charset="0"/>
                <a:cs typeface="Source Code Pro" charset="0"/>
              </a:rPr>
              <a:t>  </a:t>
            </a:r>
            <a:r>
              <a:rPr lang="en-US" sz="1600" dirty="0" smtClean="0">
                <a:solidFill>
                  <a:srgbClr val="025249"/>
                </a:solidFill>
                <a:latin typeface="Source Code Pro" charset="0"/>
                <a:ea typeface="Source Code Pro" charset="0"/>
                <a:cs typeface="Source Code Pro" charset="0"/>
              </a:rPr>
              <a:t>;</a:t>
            </a:r>
            <a:endParaRPr lang="en-US" sz="1600" dirty="0">
              <a:solidFill>
                <a:srgbClr val="025249"/>
              </a:solidFill>
              <a:latin typeface="Source Code Pro" charset="0"/>
              <a:ea typeface="Source Code Pro" charset="0"/>
              <a:cs typeface="Source Code Pro" charset="0"/>
            </a:endParaRPr>
          </a:p>
          <a:p>
            <a:r>
              <a:rPr lang="en-US" sz="1600" dirty="0">
                <a:solidFill>
                  <a:srgbClr val="025249"/>
                </a:solidFill>
                <a:latin typeface="Source Code Pro" charset="0"/>
                <a:ea typeface="Source Code Pro" charset="0"/>
                <a:cs typeface="Source Code Pro" charset="0"/>
              </a:rPr>
              <a:t> }</a:t>
            </a:r>
          </a:p>
          <a:p>
            <a:endParaRPr lang="en-US" sz="1600" dirty="0">
              <a:solidFill>
                <a:srgbClr val="025249"/>
              </a:solidFill>
              <a:latin typeface="Source Code Pro" charset="0"/>
              <a:ea typeface="Source Code Pro" charset="0"/>
              <a:cs typeface="Source Code Pro" charset="0"/>
            </a:endParaRPr>
          </a:p>
          <a:p>
            <a:r>
              <a:rPr lang="en-US" sz="1600" dirty="0">
                <a:solidFill>
                  <a:srgbClr val="025249"/>
                </a:solidFill>
                <a:latin typeface="Source Code Pro" charset="0"/>
                <a:ea typeface="Source Code Pro" charset="0"/>
                <a:cs typeface="Source Code Pro" charset="0"/>
              </a:rPr>
              <a:t> render() {</a:t>
            </a:r>
          </a:p>
          <a:p>
            <a:r>
              <a:rPr lang="en-US" sz="1600" dirty="0" smtClean="0">
                <a:solidFill>
                  <a:srgbClr val="025249"/>
                </a:solidFill>
                <a:latin typeface="Source Code Pro" charset="0"/>
                <a:ea typeface="Source Code Pro" charset="0"/>
                <a:cs typeface="Source Code Pro" charset="0"/>
              </a:rPr>
              <a:t>  &lt;</a:t>
            </a:r>
            <a:r>
              <a:rPr lang="en-US" sz="1600" dirty="0">
                <a:solidFill>
                  <a:srgbClr val="025249"/>
                </a:solidFill>
                <a:latin typeface="Source Code Pro" charset="0"/>
                <a:ea typeface="Source Code Pro" charset="0"/>
                <a:cs typeface="Source Code Pro" charset="0"/>
              </a:rPr>
              <a:t>input type=‘text’ value</a:t>
            </a:r>
            <a:r>
              <a:rPr lang="en-US" sz="1600" dirty="0" smtClean="0">
                <a:solidFill>
                  <a:srgbClr val="025249"/>
                </a:solidFill>
                <a:latin typeface="Source Code Pro" charset="0"/>
                <a:ea typeface="Source Code Pro" charset="0"/>
                <a:cs typeface="Source Code Pro" charset="0"/>
              </a:rPr>
              <a:t>={</a:t>
            </a:r>
            <a:r>
              <a:rPr lang="en-US" sz="1600" dirty="0" err="1" smtClean="0">
                <a:solidFill>
                  <a:srgbClr val="025249"/>
                </a:solidFill>
                <a:latin typeface="Source Code Pro" charset="0"/>
                <a:ea typeface="Source Code Pro" charset="0"/>
                <a:cs typeface="Source Code Pro" charset="0"/>
              </a:rPr>
              <a:t>this.state.city</a:t>
            </a:r>
            <a:r>
              <a:rPr lang="en-US" sz="1600" dirty="0" smtClean="0">
                <a:solidFill>
                  <a:srgbClr val="025249"/>
                </a:solidFill>
                <a:latin typeface="Source Code Pro" charset="0"/>
                <a:ea typeface="Source Code Pro" charset="0"/>
                <a:cs typeface="Source Code Pro" charset="0"/>
              </a:rPr>
              <a:t>}</a:t>
            </a:r>
          </a:p>
          <a:p>
            <a:r>
              <a:rPr lang="en-US" sz="1600" dirty="0">
                <a:solidFill>
                  <a:srgbClr val="025249"/>
                </a:solidFill>
                <a:latin typeface="Source Code Pro" charset="0"/>
                <a:ea typeface="Source Code Pro" charset="0"/>
                <a:cs typeface="Source Code Pro" charset="0"/>
              </a:rPr>
              <a:t> </a:t>
            </a:r>
            <a:r>
              <a:rPr lang="en-US" sz="1600" dirty="0" smtClean="0">
                <a:solidFill>
                  <a:srgbClr val="025249"/>
                </a:solidFill>
                <a:latin typeface="Source Code Pro" charset="0"/>
                <a:ea typeface="Source Code Pro" charset="0"/>
                <a:cs typeface="Source Code Pro" charset="0"/>
              </a:rPr>
              <a:t>   </a:t>
            </a:r>
            <a:r>
              <a:rPr lang="en-US" sz="1600" dirty="0" err="1">
                <a:solidFill>
                  <a:srgbClr val="025249"/>
                </a:solidFill>
                <a:latin typeface="Source Code Pro" charset="0"/>
                <a:ea typeface="Source Code Pro" charset="0"/>
                <a:cs typeface="Source Code Pro" charset="0"/>
              </a:rPr>
              <a:t>onChange</a:t>
            </a:r>
            <a:r>
              <a:rPr lang="en-US" sz="1600" dirty="0" smtClean="0">
                <a:solidFill>
                  <a:srgbClr val="025249"/>
                </a:solidFill>
                <a:latin typeface="Source Code Pro" charset="0"/>
                <a:ea typeface="Source Code Pro" charset="0"/>
                <a:cs typeface="Source Code Pro" charset="0"/>
              </a:rPr>
              <a:t>={e =&gt; </a:t>
            </a:r>
            <a:r>
              <a:rPr lang="en-US" sz="1600" dirty="0" err="1" smtClean="0">
                <a:solidFill>
                  <a:srgbClr val="025249"/>
                </a:solidFill>
                <a:latin typeface="Source Code Pro" charset="0"/>
                <a:ea typeface="Source Code Pro" charset="0"/>
                <a:cs typeface="Source Code Pro" charset="0"/>
              </a:rPr>
              <a:t>this.setState</a:t>
            </a:r>
            <a:r>
              <a:rPr lang="en-US" sz="1600" dirty="0" smtClean="0">
                <a:solidFill>
                  <a:srgbClr val="025249"/>
                </a:solidFill>
                <a:latin typeface="Source Code Pro" charset="0"/>
                <a:ea typeface="Source Code Pro" charset="0"/>
                <a:cs typeface="Source Code Pro" charset="0"/>
              </a:rPr>
              <a:t>({city: </a:t>
            </a:r>
            <a:r>
              <a:rPr lang="en-US" sz="1600" dirty="0" err="1" smtClean="0">
                <a:solidFill>
                  <a:srgbClr val="025249"/>
                </a:solidFill>
                <a:latin typeface="Source Code Pro" charset="0"/>
                <a:ea typeface="Source Code Pro" charset="0"/>
                <a:cs typeface="Source Code Pro" charset="0"/>
              </a:rPr>
              <a:t>e.target.value</a:t>
            </a:r>
            <a:r>
              <a:rPr lang="en-US" sz="1600" dirty="0" smtClean="0">
                <a:solidFill>
                  <a:srgbClr val="025249"/>
                </a:solidFill>
                <a:latin typeface="Source Code Pro" charset="0"/>
                <a:ea typeface="Source Code Pro" charset="0"/>
                <a:cs typeface="Source Code Pro" charset="0"/>
              </a:rPr>
              <a:t>})} </a:t>
            </a:r>
            <a:r>
              <a:rPr lang="en-US" sz="1600" dirty="0">
                <a:solidFill>
                  <a:srgbClr val="025249"/>
                </a:solidFill>
                <a:latin typeface="Source Code Pro" charset="0"/>
                <a:ea typeface="Source Code Pro" charset="0"/>
                <a:cs typeface="Source Code Pro" charset="0"/>
              </a:rPr>
              <a:t>/&gt;</a:t>
            </a:r>
          </a:p>
          <a:p>
            <a:r>
              <a:rPr lang="en-US" sz="1600" dirty="0">
                <a:solidFill>
                  <a:srgbClr val="025249"/>
                </a:solidFill>
                <a:latin typeface="Source Code Pro" charset="0"/>
                <a:ea typeface="Source Code Pro" charset="0"/>
                <a:cs typeface="Source Code Pro" charset="0"/>
              </a:rPr>
              <a:t>  &lt;</a:t>
            </a:r>
            <a:r>
              <a:rPr lang="en-US" sz="1600" dirty="0">
                <a:solidFill>
                  <a:srgbClr val="41719C"/>
                </a:solidFill>
                <a:latin typeface="Source Code Pro" charset="0"/>
                <a:ea typeface="Source Code Pro" charset="0"/>
                <a:cs typeface="Source Code Pro" charset="0"/>
              </a:rPr>
              <a:t>Button</a:t>
            </a:r>
            <a:r>
              <a:rPr lang="en-US" sz="1600" dirty="0">
                <a:solidFill>
                  <a:srgbClr val="025249"/>
                </a:solidFill>
                <a:latin typeface="Source Code Pro" charset="0"/>
                <a:ea typeface="Source Code Pro" charset="0"/>
                <a:cs typeface="Source Code Pro" charset="0"/>
              </a:rPr>
              <a:t> label=‘Load’ </a:t>
            </a:r>
            <a:r>
              <a:rPr lang="en-US" sz="1600" dirty="0" err="1">
                <a:solidFill>
                  <a:srgbClr val="025249"/>
                </a:solidFill>
                <a:latin typeface="Source Code Pro" charset="0"/>
                <a:ea typeface="Source Code Pro" charset="0"/>
                <a:cs typeface="Source Code Pro" charset="0"/>
              </a:rPr>
              <a:t>onClick</a:t>
            </a:r>
            <a:r>
              <a:rPr lang="en-US" sz="1600" dirty="0">
                <a:solidFill>
                  <a:srgbClr val="025249"/>
                </a:solidFill>
                <a:latin typeface="Source Code Pro" charset="0"/>
                <a:ea typeface="Source Code Pro" charset="0"/>
                <a:cs typeface="Source Code Pro" charset="0"/>
              </a:rPr>
              <a:t>={() =&gt; </a:t>
            </a:r>
            <a:r>
              <a:rPr lang="en-US" sz="1600" dirty="0" err="1">
                <a:solidFill>
                  <a:srgbClr val="025249"/>
                </a:solidFill>
                <a:latin typeface="Source Code Pro" charset="0"/>
                <a:ea typeface="Source Code Pro" charset="0"/>
                <a:cs typeface="Source Code Pro" charset="0"/>
              </a:rPr>
              <a:t>this.fetchWeather</a:t>
            </a:r>
            <a:r>
              <a:rPr lang="en-US" sz="1600" dirty="0" smtClean="0">
                <a:solidFill>
                  <a:srgbClr val="025249"/>
                </a:solidFill>
                <a:latin typeface="Source Code Pro" charset="0"/>
                <a:ea typeface="Source Code Pro" charset="0"/>
                <a:cs typeface="Source Code Pro" charset="0"/>
              </a:rPr>
              <a:t>()} /&gt;</a:t>
            </a:r>
            <a:endParaRPr lang="en-US" sz="1600" dirty="0">
              <a:solidFill>
                <a:srgbClr val="025249"/>
              </a:solidFill>
              <a:latin typeface="Source Code Pro" charset="0"/>
              <a:ea typeface="Source Code Pro" charset="0"/>
              <a:cs typeface="Source Code Pro" charset="0"/>
            </a:endParaRPr>
          </a:p>
          <a:p>
            <a:r>
              <a:rPr lang="en-US" sz="1600" dirty="0">
                <a:solidFill>
                  <a:srgbClr val="025249"/>
                </a:solidFill>
                <a:latin typeface="Source Code Pro" charset="0"/>
                <a:ea typeface="Source Code Pro" charset="0"/>
                <a:cs typeface="Source Code Pro" charset="0"/>
              </a:rPr>
              <a:t>  &lt;</a:t>
            </a:r>
            <a:r>
              <a:rPr lang="en-US" sz="1600" dirty="0" err="1">
                <a:solidFill>
                  <a:srgbClr val="41719C"/>
                </a:solidFill>
                <a:latin typeface="Source Code Pro Medium" charset="0"/>
                <a:ea typeface="Source Code Pro Medium" charset="0"/>
                <a:cs typeface="Source Code Pro Medium" charset="0"/>
              </a:rPr>
              <a:t>WeatherPanel</a:t>
            </a:r>
            <a:r>
              <a:rPr lang="en-US" sz="1600" dirty="0">
                <a:solidFill>
                  <a:srgbClr val="41719C"/>
                </a:solidFill>
                <a:latin typeface="Source Code Pro" charset="0"/>
                <a:ea typeface="Source Code Pro" charset="0"/>
                <a:cs typeface="Source Code Pro" charset="0"/>
              </a:rPr>
              <a:t> </a:t>
            </a:r>
            <a:r>
              <a:rPr lang="en-US" sz="1600" dirty="0">
                <a:solidFill>
                  <a:srgbClr val="025249"/>
                </a:solidFill>
                <a:latin typeface="Source Code Pro" charset="0"/>
                <a:ea typeface="Source Code Pro" charset="0"/>
                <a:cs typeface="Source Code Pro" charset="0"/>
              </a:rPr>
              <a:t>weather</a:t>
            </a:r>
            <a:r>
              <a:rPr lang="en-US" sz="1600" dirty="0" smtClean="0">
                <a:solidFill>
                  <a:srgbClr val="025249"/>
                </a:solidFill>
                <a:latin typeface="Source Code Pro" charset="0"/>
                <a:ea typeface="Source Code Pro" charset="0"/>
                <a:cs typeface="Source Code Pro" charset="0"/>
              </a:rPr>
              <a:t>={</a:t>
            </a:r>
            <a:r>
              <a:rPr lang="en-US" sz="1600" dirty="0" err="1" smtClean="0">
                <a:solidFill>
                  <a:srgbClr val="025249"/>
                </a:solidFill>
                <a:latin typeface="Source Code Pro" charset="0"/>
                <a:ea typeface="Source Code Pro" charset="0"/>
                <a:cs typeface="Source Code Pro" charset="0"/>
              </a:rPr>
              <a:t>this.state.weather</a:t>
            </a:r>
            <a:r>
              <a:rPr lang="en-US" sz="1600" dirty="0">
                <a:solidFill>
                  <a:srgbClr val="025249"/>
                </a:solidFill>
                <a:latin typeface="Source Code Pro" charset="0"/>
                <a:ea typeface="Source Code Pro" charset="0"/>
                <a:cs typeface="Source Code Pro" charset="0"/>
              </a:rPr>
              <a:t>} /&gt;</a:t>
            </a:r>
          </a:p>
          <a:p>
            <a:r>
              <a:rPr lang="en-US" sz="1600" dirty="0">
                <a:solidFill>
                  <a:srgbClr val="025249"/>
                </a:solidFill>
                <a:latin typeface="Source Code Pro" charset="0"/>
                <a:ea typeface="Source Code Pro" charset="0"/>
                <a:cs typeface="Source Code Pro" charset="0"/>
              </a:rPr>
              <a:t> }</a:t>
            </a:r>
          </a:p>
          <a:p>
            <a:r>
              <a:rPr lang="en-US" sz="1600" dirty="0">
                <a:solidFill>
                  <a:srgbClr val="025249"/>
                </a:solidFill>
                <a:latin typeface="Source Code Pro" charset="0"/>
                <a:ea typeface="Source Code Pro" charset="0"/>
                <a:cs typeface="Source Code Pro" charset="0"/>
              </a:rPr>
              <a:t>}</a:t>
            </a:r>
            <a:endParaRPr lang="en-US" sz="1600" dirty="0">
              <a:solidFill>
                <a:srgbClr val="025249"/>
              </a:solidFill>
              <a:latin typeface="Source Code Pro" charset="0"/>
              <a:ea typeface="Source Code Pro" charset="0"/>
              <a:cs typeface="Source Code Pro" charset="0"/>
            </a:endParaRPr>
          </a:p>
        </p:txBody>
      </p:sp>
      <p:sp>
        <p:nvSpPr>
          <p:cNvPr id="8" name="Rechteck 7"/>
          <p:cNvSpPr/>
          <p:nvPr/>
        </p:nvSpPr>
        <p:spPr>
          <a:xfrm>
            <a:off x="-2" y="1382827"/>
            <a:ext cx="2759679" cy="323165"/>
          </a:xfrm>
          <a:prstGeom prst="rect">
            <a:avLst/>
          </a:prstGeom>
        </p:spPr>
        <p:txBody>
          <a:bodyPr wrap="square">
            <a:spAutoFit/>
          </a:bodyPr>
          <a:lstStyle/>
          <a:p>
            <a:r>
              <a:rPr lang="de-DE" sz="1500" b="1" dirty="0" smtClean="0">
                <a:solidFill>
                  <a:srgbClr val="025249"/>
                </a:solidFill>
                <a:latin typeface="Source Sans Pro Semibold" charset="0"/>
                <a:ea typeface="Source Sans Pro Semibold" charset="0"/>
                <a:cs typeface="Source Sans Pro Semibold" charset="0"/>
              </a:rPr>
              <a:t>Zustand initialisieren</a:t>
            </a:r>
            <a:endParaRPr lang="de-DE" sz="1500" b="1" dirty="0">
              <a:solidFill>
                <a:srgbClr val="025249"/>
              </a:solidFill>
              <a:latin typeface="Source Sans Pro Semibold" charset="0"/>
              <a:ea typeface="Source Sans Pro Semibold" charset="0"/>
              <a:cs typeface="Source Sans Pro Semibold" charset="0"/>
            </a:endParaRPr>
          </a:p>
        </p:txBody>
      </p:sp>
      <p:sp>
        <p:nvSpPr>
          <p:cNvPr id="9" name="Rechteck 8"/>
          <p:cNvSpPr/>
          <p:nvPr/>
        </p:nvSpPr>
        <p:spPr>
          <a:xfrm>
            <a:off x="-3" y="2163875"/>
            <a:ext cx="2759679" cy="323165"/>
          </a:xfrm>
          <a:prstGeom prst="rect">
            <a:avLst/>
          </a:prstGeom>
        </p:spPr>
        <p:txBody>
          <a:bodyPr wrap="square">
            <a:spAutoFit/>
          </a:bodyPr>
          <a:lstStyle/>
          <a:p>
            <a:r>
              <a:rPr lang="de-DE" sz="1500" b="1" dirty="0" smtClean="0">
                <a:solidFill>
                  <a:srgbClr val="025249"/>
                </a:solidFill>
                <a:latin typeface="Source Sans Pro Semibold" charset="0"/>
                <a:ea typeface="Source Sans Pro Semibold" charset="0"/>
                <a:cs typeface="Source Sans Pro Semibold" charset="0"/>
              </a:rPr>
              <a:t>Initiales laden auslösen</a:t>
            </a:r>
            <a:endParaRPr lang="de-DE" sz="15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40193123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nils@nilshartmann.net</a:t>
            </a:r>
            <a:endParaRPr lang="de-DE" dirty="0"/>
          </a:p>
        </p:txBody>
      </p:sp>
      <p:sp>
        <p:nvSpPr>
          <p:cNvPr id="3" name="Rechteck 2"/>
          <p:cNvSpPr/>
          <p:nvPr/>
        </p:nvSpPr>
        <p:spPr>
          <a:xfrm>
            <a:off x="1154049" y="21494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Vielen Dank!</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511503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1092607"/>
          </a:xfrm>
          <a:prstGeom prst="rect">
            <a:avLst/>
          </a:prstGeom>
        </p:spPr>
        <p:txBody>
          <a:bodyPr wrap="square">
            <a:spAutoFit/>
          </a:bodyPr>
          <a:lstStyle/>
          <a:p>
            <a:pPr algn="ctr"/>
            <a:r>
              <a:rPr lang="de-DE" sz="3900" b="1" dirty="0">
                <a:solidFill>
                  <a:srgbClr val="EF7D1D"/>
                </a:solidFill>
                <a:latin typeface="Source Sans Pro Semibold" charset="0"/>
                <a:ea typeface="Source Sans Pro Semibold" charset="0"/>
                <a:cs typeface="Source Sans Pro Semibold" charset="0"/>
              </a:rPr>
              <a:t>OPEN SOURCE VON FACEBOOK</a:t>
            </a:r>
          </a:p>
          <a:p>
            <a:pPr algn="ctr"/>
            <a:r>
              <a:rPr lang="de-DE" sz="2600" dirty="0">
                <a:solidFill>
                  <a:srgbClr val="025249"/>
                </a:solidFill>
                <a:latin typeface="Source Code Pro" charset="0"/>
                <a:ea typeface="Source Code Pro" charset="0"/>
                <a:cs typeface="Source Code Pro" charset="0"/>
              </a:rPr>
              <a:t>https://</a:t>
            </a:r>
            <a:r>
              <a:rPr lang="de-DE" sz="2600" dirty="0" err="1">
                <a:solidFill>
                  <a:srgbClr val="025249"/>
                </a:solidFill>
                <a:latin typeface="Source Code Pro" charset="0"/>
                <a:ea typeface="Source Code Pro" charset="0"/>
                <a:cs typeface="Source Code Pro" charset="0"/>
              </a:rPr>
              <a:t>facebook.github.io</a:t>
            </a:r>
            <a:r>
              <a:rPr lang="de-DE" sz="2600" dirty="0">
                <a:solidFill>
                  <a:srgbClr val="025249"/>
                </a:solidFill>
                <a:latin typeface="Source Code Pro" charset="0"/>
                <a:ea typeface="Source Code Pro" charset="0"/>
                <a:cs typeface="Source Code Pro" charset="0"/>
              </a:rPr>
              <a:t>/</a:t>
            </a:r>
            <a:r>
              <a:rPr lang="de-DE" sz="2600" dirty="0" err="1">
                <a:solidFill>
                  <a:srgbClr val="025249"/>
                </a:solidFill>
                <a:latin typeface="Source Code Pro" charset="0"/>
                <a:ea typeface="Source Code Pro" charset="0"/>
                <a:cs typeface="Source Code Pro" charset="0"/>
              </a:rPr>
              <a:t>react</a:t>
            </a:r>
            <a:endParaRPr lang="de-DE" sz="2275" dirty="0">
              <a:solidFill>
                <a:srgbClr val="025249"/>
              </a:solidFill>
              <a:latin typeface="Source Code Pro" charset="0"/>
              <a:ea typeface="Source Code Pro" charset="0"/>
              <a:cs typeface="Source Code Pro" charset="0"/>
            </a:endParaRP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18674918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1712390" y="2686142"/>
            <a:ext cx="7047122" cy="3080715"/>
          </a:xfrm>
          <a:prstGeom prst="rect">
            <a:avLst/>
          </a:prstGeom>
        </p:spPr>
        <p:txBody>
          <a:bodyPr wrap="none">
            <a:spAutoFit/>
          </a:bodyPr>
          <a:lstStyle/>
          <a:p>
            <a:pPr algn="r"/>
            <a:r>
              <a:rPr lang="de-DE" sz="19419" b="1" dirty="0">
                <a:solidFill>
                  <a:srgbClr val="025249"/>
                </a:solidFill>
                <a:latin typeface="Montserrat" charset="0"/>
                <a:ea typeface="Montserrat" charset="0"/>
                <a:cs typeface="Montserrat" charset="0"/>
              </a:rPr>
              <a:t>v 15.0</a:t>
            </a:r>
            <a:endParaRPr lang="de-DE" sz="2925" b="1" dirty="0">
              <a:solidFill>
                <a:srgbClr val="025249"/>
              </a:solidFill>
              <a:latin typeface="Montserrat" charset="0"/>
              <a:ea typeface="Montserrat" charset="0"/>
              <a:cs typeface="Montserrat" charset="0"/>
            </a:endParaRPr>
          </a:p>
        </p:txBody>
      </p:sp>
      <p:sp>
        <p:nvSpPr>
          <p:cNvPr id="5" name="Titel 4"/>
          <p:cNvSpPr>
            <a:spLocks noGrp="1"/>
          </p:cNvSpPr>
          <p:nvPr>
            <p:ph type="title"/>
          </p:nvPr>
        </p:nvSpPr>
        <p:spPr/>
        <p:txBody>
          <a:bodyPr/>
          <a:lstStyle/>
          <a:p>
            <a:r>
              <a:rPr lang="de-DE" dirty="0" smtClean="0"/>
              <a:t>Aktuelle Version</a:t>
            </a:r>
            <a:endParaRPr lang="de-DE" dirty="0"/>
          </a:p>
        </p:txBody>
      </p:sp>
      <p:sp>
        <p:nvSpPr>
          <p:cNvPr id="6" name="Rechteck 5"/>
          <p:cNvSpPr/>
          <p:nvPr/>
        </p:nvSpPr>
        <p:spPr>
          <a:xfrm>
            <a:off x="5937905" y="1939985"/>
            <a:ext cx="2821606" cy="1192634"/>
          </a:xfrm>
          <a:prstGeom prst="rect">
            <a:avLst/>
          </a:prstGeom>
        </p:spPr>
        <p:txBody>
          <a:bodyPr wrap="none">
            <a:spAutoFit/>
          </a:bodyPr>
          <a:lstStyle/>
          <a:p>
            <a:pPr algn="r"/>
            <a:r>
              <a:rPr lang="de-DE" sz="7150" b="1" dirty="0">
                <a:solidFill>
                  <a:srgbClr val="5AB88F"/>
                </a:solidFill>
                <a:latin typeface="Montserrat" charset="0"/>
                <a:ea typeface="Montserrat" charset="0"/>
                <a:cs typeface="Montserrat" charset="0"/>
              </a:rPr>
              <a:t>0.14.8</a:t>
            </a:r>
            <a:endParaRPr lang="de-DE" sz="1300" b="1" dirty="0">
              <a:solidFill>
                <a:srgbClr val="5AB88F"/>
              </a:solidFill>
              <a:latin typeface="Montserrat" charset="0"/>
              <a:ea typeface="Montserrat" charset="0"/>
              <a:cs typeface="Montserrat" charset="0"/>
            </a:endParaRPr>
          </a:p>
        </p:txBody>
      </p:sp>
      <p:sp>
        <p:nvSpPr>
          <p:cNvPr id="7" name="Rechteck 6"/>
          <p:cNvSpPr/>
          <p:nvPr/>
        </p:nvSpPr>
        <p:spPr>
          <a:xfrm>
            <a:off x="7540908" y="844866"/>
            <a:ext cx="1218603" cy="917624"/>
          </a:xfrm>
          <a:prstGeom prst="rect">
            <a:avLst/>
          </a:prstGeom>
        </p:spPr>
        <p:txBody>
          <a:bodyPr wrap="none">
            <a:spAutoFit/>
          </a:bodyPr>
          <a:lstStyle/>
          <a:p>
            <a:pPr algn="r"/>
            <a:r>
              <a:rPr lang="de-DE" sz="5363" b="1" dirty="0">
                <a:solidFill>
                  <a:srgbClr val="5AB88F"/>
                </a:solidFill>
                <a:latin typeface="Montserrat" charset="0"/>
                <a:ea typeface="Montserrat" charset="0"/>
                <a:cs typeface="Montserrat" charset="0"/>
              </a:rPr>
              <a:t>0.3</a:t>
            </a:r>
            <a:endParaRPr lang="de-DE" sz="894" b="1" dirty="0">
              <a:solidFill>
                <a:srgbClr val="5AB88F"/>
              </a:solidFill>
              <a:latin typeface="Montserrat" charset="0"/>
              <a:ea typeface="Montserrat" charset="0"/>
              <a:cs typeface="Montserrat" charset="0"/>
            </a:endParaRPr>
          </a:p>
        </p:txBody>
      </p:sp>
      <p:sp>
        <p:nvSpPr>
          <p:cNvPr id="2" name="Rechteck 1"/>
          <p:cNvSpPr/>
          <p:nvPr/>
        </p:nvSpPr>
        <p:spPr>
          <a:xfrm>
            <a:off x="6801684" y="1593813"/>
            <a:ext cx="1991251" cy="292388"/>
          </a:xfrm>
          <a:prstGeom prst="rect">
            <a:avLst/>
          </a:prstGeom>
        </p:spPr>
        <p:txBody>
          <a:bodyPr wrap="none">
            <a:spAutoFit/>
          </a:bodyPr>
          <a:lstStyle/>
          <a:p>
            <a:r>
              <a:rPr lang="de-DE" sz="1300" b="1" dirty="0">
                <a:solidFill>
                  <a:srgbClr val="025249"/>
                </a:solidFill>
                <a:latin typeface="Source Sans Pro Semibold" charset="0"/>
                <a:ea typeface="Source Sans Pro Semibold" charset="0"/>
                <a:cs typeface="Source Sans Pro Semibold" charset="0"/>
              </a:rPr>
              <a:t>05 | 2013 – OPEN SOURCE</a:t>
            </a:r>
            <a:endParaRPr lang="de-DE" sz="1300" dirty="0"/>
          </a:p>
        </p:txBody>
      </p:sp>
      <p:sp>
        <p:nvSpPr>
          <p:cNvPr id="9" name="Rechteck 8"/>
          <p:cNvSpPr/>
          <p:nvPr/>
        </p:nvSpPr>
        <p:spPr>
          <a:xfrm>
            <a:off x="6216888" y="5297931"/>
            <a:ext cx="2576346" cy="292388"/>
          </a:xfrm>
          <a:prstGeom prst="rect">
            <a:avLst/>
          </a:prstGeom>
        </p:spPr>
        <p:txBody>
          <a:bodyPr wrap="none">
            <a:spAutoFit/>
          </a:bodyPr>
          <a:lstStyle/>
          <a:p>
            <a:r>
              <a:rPr lang="de-DE" sz="1300" b="1" dirty="0">
                <a:solidFill>
                  <a:srgbClr val="025249"/>
                </a:solidFill>
                <a:latin typeface="Source Sans Pro Semibold" charset="0"/>
                <a:ea typeface="Source Sans Pro Semibold" charset="0"/>
                <a:cs typeface="Source Sans Pro Semibold" charset="0"/>
              </a:rPr>
              <a:t>05 </a:t>
            </a:r>
            <a:r>
              <a:rPr lang="de-DE" sz="1300" b="1">
                <a:solidFill>
                  <a:srgbClr val="025249"/>
                </a:solidFill>
                <a:latin typeface="Source Sans Pro Semibold" charset="0"/>
                <a:ea typeface="Source Sans Pro Semibold" charset="0"/>
                <a:cs typeface="Source Sans Pro Semibold" charset="0"/>
              </a:rPr>
              <a:t>| 2016 – NEUE VERSIONIERUNG</a:t>
            </a:r>
            <a:endParaRPr lang="de-DE" sz="1300" dirty="0"/>
          </a:p>
        </p:txBody>
      </p:sp>
    </p:spTree>
    <p:extLst>
      <p:ext uri="{BB962C8B-B14F-4D97-AF65-F5344CB8AC3E}">
        <p14:creationId xmlns:p14="http://schemas.microsoft.com/office/powerpoint/2010/main" val="8195118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React</a:t>
            </a:r>
            <a:r>
              <a:rPr lang="de-DE" dirty="0" smtClean="0"/>
              <a:t> im Einsatz</a:t>
            </a:r>
            <a:endParaRPr lang="de-DE" dirty="0"/>
          </a:p>
        </p:txBody>
      </p:sp>
      <p:pic>
        <p:nvPicPr>
          <p:cNvPr id="3" name="Bild 2"/>
          <p:cNvPicPr>
            <a:picLocks noChangeAspect="1"/>
          </p:cNvPicPr>
          <p:nvPr/>
        </p:nvPicPr>
        <p:blipFill>
          <a:blip r:embed="rId3"/>
          <a:stretch>
            <a:fillRect/>
          </a:stretch>
        </p:blipFill>
        <p:spPr>
          <a:xfrm>
            <a:off x="1609725" y="1040557"/>
            <a:ext cx="1936543" cy="1779958"/>
          </a:xfrm>
          <a:prstGeom prst="rect">
            <a:avLst/>
          </a:prstGeom>
          <a:effectLst>
            <a:outerShdw blurRad="50800" dist="76200" dir="2700000" algn="tl" rotWithShape="0">
              <a:srgbClr val="025249">
                <a:alpha val="40000"/>
              </a:srgbClr>
            </a:outerShdw>
          </a:effectLst>
        </p:spPr>
      </p:pic>
      <p:pic>
        <p:nvPicPr>
          <p:cNvPr id="4" name="Bild 3"/>
          <p:cNvPicPr>
            <a:picLocks noChangeAspect="1"/>
          </p:cNvPicPr>
          <p:nvPr/>
        </p:nvPicPr>
        <p:blipFill>
          <a:blip r:embed="rId4"/>
          <a:stretch>
            <a:fillRect/>
          </a:stretch>
        </p:blipFill>
        <p:spPr>
          <a:xfrm>
            <a:off x="3984729" y="1040557"/>
            <a:ext cx="1936543" cy="1779958"/>
          </a:xfrm>
          <a:prstGeom prst="rect">
            <a:avLst/>
          </a:prstGeom>
          <a:effectLst>
            <a:outerShdw blurRad="50800" dist="76200" dir="2700000" algn="tl" rotWithShape="0">
              <a:srgbClr val="025249">
                <a:alpha val="40000"/>
              </a:srgbClr>
            </a:outerShdw>
          </a:effectLst>
        </p:spPr>
      </p:pic>
      <p:pic>
        <p:nvPicPr>
          <p:cNvPr id="5" name="Bild 4"/>
          <p:cNvPicPr>
            <a:picLocks noChangeAspect="1"/>
          </p:cNvPicPr>
          <p:nvPr/>
        </p:nvPicPr>
        <p:blipFill>
          <a:blip r:embed="rId5"/>
          <a:stretch>
            <a:fillRect/>
          </a:stretch>
        </p:blipFill>
        <p:spPr>
          <a:xfrm>
            <a:off x="1609725" y="3287337"/>
            <a:ext cx="1936543" cy="1779957"/>
          </a:xfrm>
          <a:prstGeom prst="rect">
            <a:avLst/>
          </a:prstGeom>
          <a:effectLst>
            <a:outerShdw blurRad="50800" dist="76200" dir="2700000" algn="tl" rotWithShape="0">
              <a:srgbClr val="025249">
                <a:alpha val="40000"/>
              </a:srgbClr>
            </a:outerShdw>
          </a:effectLst>
        </p:spPr>
      </p:pic>
      <p:pic>
        <p:nvPicPr>
          <p:cNvPr id="6" name="Bild 5"/>
          <p:cNvPicPr>
            <a:picLocks noChangeAspect="1"/>
          </p:cNvPicPr>
          <p:nvPr/>
        </p:nvPicPr>
        <p:blipFill>
          <a:blip r:embed="rId6"/>
          <a:stretch>
            <a:fillRect/>
          </a:stretch>
        </p:blipFill>
        <p:spPr>
          <a:xfrm>
            <a:off x="3984729" y="3287338"/>
            <a:ext cx="1936543" cy="1779958"/>
          </a:xfrm>
          <a:prstGeom prst="rect">
            <a:avLst/>
          </a:prstGeom>
          <a:effectLst>
            <a:outerShdw blurRad="50800" dist="76200" dir="2700000" algn="tl" rotWithShape="0">
              <a:srgbClr val="025249">
                <a:alpha val="40000"/>
              </a:srgbClr>
            </a:outerShdw>
          </a:effectLst>
        </p:spPr>
      </p:pic>
      <p:pic>
        <p:nvPicPr>
          <p:cNvPr id="7" name="Bild 6"/>
          <p:cNvPicPr>
            <a:picLocks noChangeAspect="1"/>
          </p:cNvPicPr>
          <p:nvPr/>
        </p:nvPicPr>
        <p:blipFill>
          <a:blip r:embed="rId7"/>
          <a:stretch>
            <a:fillRect/>
          </a:stretch>
        </p:blipFill>
        <p:spPr>
          <a:xfrm>
            <a:off x="6359733" y="1040557"/>
            <a:ext cx="1936543" cy="1779958"/>
          </a:xfrm>
          <a:prstGeom prst="rect">
            <a:avLst/>
          </a:prstGeom>
          <a:effectLst>
            <a:outerShdw blurRad="50800" dist="76200" dir="2700000" algn="tl" rotWithShape="0">
              <a:srgbClr val="025249">
                <a:alpha val="40000"/>
              </a:srgbClr>
            </a:outerShdw>
          </a:effectLst>
        </p:spPr>
      </p:pic>
      <p:pic>
        <p:nvPicPr>
          <p:cNvPr id="8" name="Bild 7"/>
          <p:cNvPicPr>
            <a:picLocks noChangeAspect="1"/>
          </p:cNvPicPr>
          <p:nvPr/>
        </p:nvPicPr>
        <p:blipFill>
          <a:blip r:embed="rId8"/>
          <a:stretch>
            <a:fillRect/>
          </a:stretch>
        </p:blipFill>
        <p:spPr>
          <a:xfrm>
            <a:off x="6359733" y="3287337"/>
            <a:ext cx="1936543" cy="1779958"/>
          </a:xfrm>
          <a:prstGeom prst="rect">
            <a:avLst/>
          </a:prstGeom>
          <a:effectLst>
            <a:outerShdw blurRad="50800" dist="76200" dir="2700000" algn="tl" rotWithShape="0">
              <a:srgbClr val="025249">
                <a:alpha val="40000"/>
              </a:srgbClr>
            </a:outerShdw>
          </a:effectLst>
        </p:spPr>
      </p:pic>
    </p:spTree>
    <p:extLst>
      <p:ext uri="{BB962C8B-B14F-4D97-AF65-F5344CB8AC3E}">
        <p14:creationId xmlns:p14="http://schemas.microsoft.com/office/powerpoint/2010/main" val="19952005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1026013" y="2920405"/>
            <a:ext cx="7887096" cy="2580578"/>
          </a:xfrm>
          <a:prstGeom prst="rect">
            <a:avLst/>
          </a:prstGeom>
        </p:spPr>
        <p:txBody>
          <a:bodyPr wrap="none">
            <a:spAutoFit/>
          </a:bodyPr>
          <a:lstStyle/>
          <a:p>
            <a:r>
              <a:rPr lang="de-DE" sz="16169" b="1" dirty="0">
                <a:solidFill>
                  <a:srgbClr val="5AB88F"/>
                </a:solidFill>
                <a:latin typeface="Source Sans Pro" charset="0"/>
                <a:ea typeface="Source Sans Pro" charset="0"/>
                <a:cs typeface="Source Sans Pro" charset="0"/>
              </a:rPr>
              <a:t>V</a:t>
            </a:r>
            <a:r>
              <a:rPr lang="de-DE" sz="16169" b="1" dirty="0">
                <a:solidFill>
                  <a:srgbClr val="025249"/>
                </a:solidFill>
                <a:latin typeface="Source Sans Pro" charset="0"/>
                <a:ea typeface="Source Sans Pro" charset="0"/>
                <a:cs typeface="Source Sans Pro" charset="0"/>
              </a:rPr>
              <a:t> in M</a:t>
            </a:r>
            <a:r>
              <a:rPr lang="de-DE" sz="16169" b="1" dirty="0">
                <a:solidFill>
                  <a:srgbClr val="5AB88F"/>
                </a:solidFill>
                <a:latin typeface="Source Sans Pro" charset="0"/>
                <a:ea typeface="Source Sans Pro" charset="0"/>
                <a:cs typeface="Source Sans Pro" charset="0"/>
              </a:rPr>
              <a:t>V</a:t>
            </a:r>
            <a:r>
              <a:rPr lang="de-DE" sz="16169" b="1" dirty="0">
                <a:solidFill>
                  <a:srgbClr val="025249"/>
                </a:solidFill>
                <a:latin typeface="Source Sans Pro" charset="0"/>
                <a:ea typeface="Source Sans Pro" charset="0"/>
                <a:cs typeface="Source Sans Pro" charset="0"/>
              </a:rPr>
              <a:t>C</a:t>
            </a:r>
            <a:endParaRPr lang="de-DE" sz="2600"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dirty="0" smtClean="0"/>
              <a:t>Nur View-Schicht</a:t>
            </a:r>
            <a:endParaRPr lang="de-DE" dirty="0"/>
          </a:p>
        </p:txBody>
      </p:sp>
    </p:spTree>
    <p:extLst>
      <p:ext uri="{BB962C8B-B14F-4D97-AF65-F5344CB8AC3E}">
        <p14:creationId xmlns:p14="http://schemas.microsoft.com/office/powerpoint/2010/main" val="118912044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Office-Design">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Desig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3864</Words>
  <Application>Microsoft Macintosh PowerPoint</Application>
  <PresentationFormat>A4-Papier (210x297 mm)</PresentationFormat>
  <Paragraphs>660</Paragraphs>
  <Slides>58</Slides>
  <Notes>27</Notes>
  <HiddenSlides>0</HiddenSlides>
  <MMClips>0</MMClips>
  <ScaleCrop>false</ScaleCrop>
  <HeadingPairs>
    <vt:vector size="6" baseType="variant">
      <vt:variant>
        <vt:lpstr>Verwendete Schriftarten</vt:lpstr>
      </vt:variant>
      <vt:variant>
        <vt:i4>11</vt:i4>
      </vt:variant>
      <vt:variant>
        <vt:lpstr>Design</vt:lpstr>
      </vt:variant>
      <vt:variant>
        <vt:i4>1</vt:i4>
      </vt:variant>
      <vt:variant>
        <vt:lpstr>Folientitel</vt:lpstr>
      </vt:variant>
      <vt:variant>
        <vt:i4>58</vt:i4>
      </vt:variant>
    </vt:vector>
  </HeadingPairs>
  <TitlesOfParts>
    <vt:vector size="70" baseType="lpstr">
      <vt:lpstr>Calibri</vt:lpstr>
      <vt:lpstr>Calibri Light</vt:lpstr>
      <vt:lpstr>Courier</vt:lpstr>
      <vt:lpstr>Montserrat</vt:lpstr>
      <vt:lpstr>Source Code Pro</vt:lpstr>
      <vt:lpstr>Source Code Pro Medium</vt:lpstr>
      <vt:lpstr>Source Code Pro Semibold</vt:lpstr>
      <vt:lpstr>Source Sans Pro</vt:lpstr>
      <vt:lpstr>Source Sans Pro Semibold</vt:lpstr>
      <vt:lpstr>Wingdings</vt:lpstr>
      <vt:lpstr>Arial</vt:lpstr>
      <vt:lpstr>Office-Design</vt:lpstr>
      <vt:lpstr>Nils Hartmann   |   JAX MainZ   |   April 2016    </vt:lpstr>
      <vt:lpstr>http://nilshartmann.net/react-talk-jax2016.pdf</vt:lpstr>
      <vt:lpstr>http://reactbuch.de</vt:lpstr>
      <vt:lpstr>PowerPoint-Präsentation</vt:lpstr>
      <vt:lpstr>PowerPoint-Präsentation</vt:lpstr>
      <vt:lpstr>PowerPoint-Präsentation</vt:lpstr>
      <vt:lpstr>Aktuelle Version</vt:lpstr>
      <vt:lpstr>React im Einsatz</vt:lpstr>
      <vt:lpstr>Nur View-Schicht</vt:lpstr>
      <vt:lpstr>ECMAScript 2015</vt:lpstr>
      <vt:lpstr>Beispiel Anwendung</vt:lpstr>
      <vt:lpstr>Wiederverwendbare Komponenten</vt:lpstr>
      <vt:lpstr>Anwendungen aus Komponenten komponiert</vt:lpstr>
      <vt:lpstr>Komponenten</vt:lpstr>
      <vt:lpstr>React Schritt für Schritt</vt:lpstr>
      <vt:lpstr>Die JSX Spracherweiterung</vt:lpstr>
      <vt:lpstr>Eine React Komponente: Ausgangssituation</vt:lpstr>
      <vt:lpstr>Eine React Komponente: JSX</vt:lpstr>
      <vt:lpstr>Eine React Komponente</vt:lpstr>
      <vt:lpstr>Eine React Komponente</vt:lpstr>
      <vt:lpstr>Komponente Rendern</vt:lpstr>
      <vt:lpstr>Komponente Rendern</vt:lpstr>
      <vt:lpstr>Komponenten: Properties</vt:lpstr>
      <vt:lpstr>Komponenten: Properties</vt:lpstr>
      <vt:lpstr>Komponenten Verwenden</vt:lpstr>
      <vt:lpstr>Komponenten Listen</vt:lpstr>
      <vt:lpstr>Komponenten Klassen</vt:lpstr>
      <vt:lpstr>Zustand von Komponenten</vt:lpstr>
      <vt:lpstr>Beispiel: Eingabefeld</vt:lpstr>
      <vt:lpstr>Beispiel: Eingabefeld</vt:lpstr>
      <vt:lpstr>Zustand: Eingabefeld</vt:lpstr>
      <vt:lpstr>Zustand &amp; Rendering</vt:lpstr>
      <vt:lpstr>„Klassische“ Observer Lösung</vt:lpstr>
      <vt:lpstr>Ganz einfach: Alles rendern</vt:lpstr>
      <vt:lpstr>Beispiel: Password Formular</vt:lpstr>
      <vt:lpstr>React: Uni directional dataflow</vt:lpstr>
      <vt:lpstr>Hintergrund: Virtual Dom</vt:lpstr>
      <vt:lpstr>Hintergrund: Virtual Dom</vt:lpstr>
      <vt:lpstr>React: „UI as a Function“</vt:lpstr>
      <vt:lpstr>Kommunikation zwischen Komponenten</vt:lpstr>
      <vt:lpstr>Kommunikation: Properties</vt:lpstr>
      <vt:lpstr>Kommunikation: (DOM) Events</vt:lpstr>
      <vt:lpstr>Kommunikation: Eigene Events</vt:lpstr>
      <vt:lpstr>Beispiel: Callback-Funktionen (1)</vt:lpstr>
      <vt:lpstr>Beispiel: Callback-Funktionen (2)</vt:lpstr>
      <vt:lpstr>Beispiel: Callback-Funktionen (3)</vt:lpstr>
      <vt:lpstr>Ausblick</vt:lpstr>
      <vt:lpstr>Serverseitiges Rendern (1)</vt:lpstr>
      <vt:lpstr>Serverseitiges Rendern (2)</vt:lpstr>
      <vt:lpstr>Beispiel: Unit Tests (Ohne DOM)</vt:lpstr>
      <vt:lpstr>Beispiel: Unit Tests (Mit DOM)</vt:lpstr>
      <vt:lpstr>Ökosystem</vt:lpstr>
      <vt:lpstr>Zusammenfassung</vt:lpstr>
      <vt:lpstr>Nachschlag</vt:lpstr>
      <vt:lpstr>ServerZugriffE</vt:lpstr>
      <vt:lpstr>Beispiel: Serverzugriffe mit fetch</vt:lpstr>
      <vt:lpstr>Beispiel: Serverzugriffe mit fetch</vt:lpstr>
      <vt:lpstr>nils@nilshartmann.net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150</cp:revision>
  <cp:lastPrinted>2016-04-14T17:01:08Z</cp:lastPrinted>
  <dcterms:created xsi:type="dcterms:W3CDTF">2016-03-28T15:59:53Z</dcterms:created>
  <dcterms:modified xsi:type="dcterms:W3CDTF">2016-04-17T15:10:42Z</dcterms:modified>
</cp:coreProperties>
</file>

<file path=docProps/thumbnail.jpeg>
</file>